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Lst>
  <p:notesMasterIdLst>
    <p:notesMasterId r:id="rId16"/>
  </p:notesMasterIdLst>
  <p:sldIdLst>
    <p:sldId id="256" r:id="rId2"/>
    <p:sldId id="271" r:id="rId3"/>
    <p:sldId id="269" r:id="rId4"/>
    <p:sldId id="272" r:id="rId5"/>
    <p:sldId id="278" r:id="rId6"/>
    <p:sldId id="279" r:id="rId7"/>
    <p:sldId id="276" r:id="rId8"/>
    <p:sldId id="277" r:id="rId9"/>
    <p:sldId id="282" r:id="rId10"/>
    <p:sldId id="283" r:id="rId11"/>
    <p:sldId id="284" r:id="rId12"/>
    <p:sldId id="273" r:id="rId13"/>
    <p:sldId id="281"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3">
          <p15:clr>
            <a:srgbClr val="A4A3A4"/>
          </p15:clr>
        </p15:guide>
        <p15:guide id="2" pos="26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D12A44"/>
    <a:srgbClr val="D12A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7" autoAdjust="0"/>
    <p:restoredTop sz="94660"/>
  </p:normalViewPr>
  <p:slideViewPr>
    <p:cSldViewPr snapToGrid="0" snapToObjects="1" showGuides="1">
      <p:cViewPr varScale="1">
        <p:scale>
          <a:sx n="110" d="100"/>
          <a:sy n="110" d="100"/>
        </p:scale>
        <p:origin x="894" y="108"/>
      </p:cViewPr>
      <p:guideLst>
        <p:guide orient="horz" pos="2143"/>
        <p:guide pos="260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5AF74-8AEA-4E49-BBE2-176132E1D282}" type="datetimeFigureOut">
              <a:rPr lang="en-US" smtClean="0"/>
              <a:t>12/8/2016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02CDF-AB79-4E09-A6FC-F1D57021A8F0}" type="slidenum">
              <a:rPr lang="en-US" smtClean="0"/>
              <a:t>‹#›</a:t>
            </a:fld>
            <a:endParaRPr lang="en-US"/>
          </a:p>
        </p:txBody>
      </p:sp>
    </p:spTree>
    <p:extLst>
      <p:ext uri="{BB962C8B-B14F-4D97-AF65-F5344CB8AC3E}">
        <p14:creationId xmlns:p14="http://schemas.microsoft.com/office/powerpoint/2010/main" val="1314580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fld id="{0C0CC881-494C-4739-818C-F60718ADE3ED}" type="slidenum">
              <a:rPr lang="en-US" altLang="en-US" sz="1200">
                <a:latin typeface="Arial" panose="020B0604020202020204" pitchFamily="34" charset="0"/>
              </a:rPr>
              <a:pPr eaLnBrk="1" hangingPunct="1"/>
              <a:t>7</a:t>
            </a:fld>
            <a:endParaRPr lang="en-US" altLang="en-US" sz="1200">
              <a:latin typeface="Arial" panose="020B0604020202020204"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Sadly, many techniques to deprive minorities of a meaningful vote.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At-large: Many districts with multiple seats were kept as “at-large” districts.  In these districts, the majority vote would predictably beat the minority vote for every seat.  In this district, there are 20 (say) white voters and 16 minority voters.  And the majority will win every time.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Districts can improve the situation, but they don’t necessarily do so.  One district-based technique is called “cracking”: split the minority community up so that its voting power is diluted.  Here, each district has 5 white voters and 4 minority voters.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In “packing”, the objective is to cram as many minorities as possible into one district, to limit minority power to that one over-full district.  Minorities are “bleached” from the surrounding areas, leaving the white voters firmly in control.</a:t>
            </a:r>
          </a:p>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9471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lstStyle/>
          <a:p>
            <a:r>
              <a:rPr lang="en-US" smtClean="0">
                <a:ea typeface="ＭＳ Ｐゴシック" charset="-128"/>
                <a:cs typeface="ＭＳ Ｐゴシック" charset="-128"/>
              </a:rPr>
              <a:t>This work. “The Public Mapping Project”, by Micah Altman (http://redistricting.info) is licensed under the Creative Commons Attribution-Share Alike 3.0 United States License. To view a copy of this license, visit http://creativecommons.org/licenses/by-sa/3.0/us/ or send a letter to Creative Commons, 171 Second Street, Suite 300, San Francisco, California, 94105, USA.</a:t>
            </a:r>
          </a:p>
        </p:txBody>
      </p:sp>
      <p:sp>
        <p:nvSpPr>
          <p:cNvPr id="17412" name="Slide Number Placeholder 3"/>
          <p:cNvSpPr>
            <a:spLocks noGrp="1"/>
          </p:cNvSpPr>
          <p:nvPr>
            <p:ph type="sldNum" sz="quarter" idx="5"/>
          </p:nvPr>
        </p:nvSpPr>
        <p:spPr bwMode="auto">
          <a:noFill/>
          <a:ln>
            <a:miter lim="800000"/>
            <a:headEnd/>
            <a:tailEnd/>
          </a:ln>
        </p:spPr>
        <p:txBody>
          <a:bodyPr/>
          <a:lstStyle/>
          <a:p>
            <a:fld id="{51DC66D5-3B1D-F341-9052-7ECDF57A2BBE}" type="slidenum">
              <a:rPr lang="en-US" smtClean="0"/>
              <a:pPr/>
              <a:t>9</a:t>
            </a:fld>
            <a:endParaRPr lang="en-US" smtClean="0"/>
          </a:p>
        </p:txBody>
      </p:sp>
    </p:spTree>
    <p:extLst>
      <p:ext uri="{BB962C8B-B14F-4D97-AF65-F5344CB8AC3E}">
        <p14:creationId xmlns:p14="http://schemas.microsoft.com/office/powerpoint/2010/main" val="220615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0" name="Rectangle 9"/>
          <p:cNvSpPr>
            <a:spLocks noChangeArrowheads="1"/>
          </p:cNvSpPr>
          <p:nvPr/>
        </p:nvSpPr>
        <p:spPr bwMode="auto">
          <a:xfrm>
            <a:off x="152400" y="152400"/>
            <a:ext cx="8833104" cy="6547104"/>
          </a:xfrm>
          <a:prstGeom prst="rect">
            <a:avLst/>
          </a:prstGeom>
          <a:solidFill>
            <a:schemeClr val="accent2">
              <a:lumMod val="20000"/>
              <a:lumOff val="80000"/>
            </a:schemeClr>
          </a:solid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userDrawn="1"/>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3046415"/>
            <a:ext cx="6400800" cy="1525584"/>
          </a:xfrm>
        </p:spPr>
        <p:txBody>
          <a:bodyPr/>
          <a:lstStyle>
            <a:lvl1pPr marL="0" indent="0" algn="ctr">
              <a:buNone/>
              <a:defRPr sz="1600" b="1" cap="all" spc="250" baseline="0">
                <a:solidFill>
                  <a:srgbClr val="800000"/>
                </a:solidFill>
                <a:latin typeface="Calibri" panose="020F0502020204030204" pitchFamily="34" charset="0"/>
                <a:cs typeface="Calibri" panose="020F050202020403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28" name="Date Placeholder 27"/>
          <p:cNvSpPr>
            <a:spLocks noGrp="1"/>
          </p:cNvSpPr>
          <p:nvPr>
            <p:ph type="dt" sz="half" idx="10"/>
          </p:nvPr>
        </p:nvSpPr>
        <p:spPr/>
        <p:txBody>
          <a:bodyPr/>
          <a:lstStyle/>
          <a:p>
            <a:fld id="{25A47E66-A5B1-FF48-807D-61741C218DB4}" type="datetimeFigureOut">
              <a:rPr lang="en-US" smtClean="0"/>
              <a:t>12/8/2016</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userDrawn="1"/>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154605"/>
            <a:ext cx="8827007" cy="2131395"/>
          </a:xfrm>
          <a:prstGeom prst="rect">
            <a:avLst/>
          </a:prstGeom>
        </p:spPr>
      </p:pic>
      <p:pic>
        <p:nvPicPr>
          <p:cNvPr id="3" name="Picture 2" descr="USelections-fin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043" y="805544"/>
            <a:ext cx="2440737" cy="1161141"/>
          </a:xfrm>
          <a:prstGeom prst="rect">
            <a:avLst/>
          </a:prstGeom>
        </p:spPr>
      </p:pic>
      <p:grpSp>
        <p:nvGrpSpPr>
          <p:cNvPr id="25" name="Group 24"/>
          <p:cNvGrpSpPr/>
          <p:nvPr userDrawn="1"/>
        </p:nvGrpSpPr>
        <p:grpSpPr>
          <a:xfrm>
            <a:off x="4275796" y="2201444"/>
            <a:ext cx="437336" cy="437336"/>
            <a:chOff x="4275796" y="1059910"/>
            <a:chExt cx="437336" cy="437336"/>
          </a:xfrm>
        </p:grpSpPr>
        <p:sp>
          <p:nvSpPr>
            <p:cNvPr id="26" name="Oval 25"/>
            <p:cNvSpPr/>
            <p:nvPr/>
          </p:nvSpPr>
          <p:spPr>
            <a:xfrm>
              <a:off x="4275796" y="1059910"/>
              <a:ext cx="437336" cy="437336"/>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41744" y="1125862"/>
              <a:ext cx="301762" cy="301762"/>
            </a:xfrm>
            <a:prstGeom prst="ellipse">
              <a:avLst/>
            </a:prstGeom>
            <a:solidFill>
              <a:srgbClr val="FFFFFF"/>
            </a:solidFill>
            <a:ln w="50800" cap="rnd" cmpd="dbl"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grpSp>
      <p:sp>
        <p:nvSpPr>
          <p:cNvPr id="33" name="Rectangle 32"/>
          <p:cNvSpPr/>
          <p:nvPr userDrawn="1"/>
        </p:nvSpPr>
        <p:spPr>
          <a:xfrm>
            <a:off x="4374278" y="2297562"/>
            <a:ext cx="325730" cy="230832"/>
          </a:xfrm>
          <a:prstGeom prst="rect">
            <a:avLst/>
          </a:prstGeom>
        </p:spPr>
        <p:txBody>
          <a:bodyPr wrap="none">
            <a:spAutoFit/>
          </a:bodyPr>
          <a:lstStyle/>
          <a:p>
            <a:fld id="{19C57FCE-CC83-434C-836E-BF795DA51EA4}" type="slidenum">
              <a:rPr lang="en-US" sz="900" smtClean="0">
                <a:solidFill>
                  <a:schemeClr val="bg2"/>
                </a:solidFill>
              </a:rPr>
              <a:pPr/>
              <a:t>‹#›</a:t>
            </a:fld>
            <a:endParaRPr lang="en-US" sz="900" dirty="0">
              <a:solidFill>
                <a:schemeClr val="bg2"/>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1349400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accent3">
                    <a:shade val="75000"/>
                  </a:schemeClr>
                </a:solidFill>
              </a:defRPr>
            </a:lvl1pPr>
          </a:lstStyle>
          <a:p>
            <a:r>
              <a:rPr kumimoji="0" lang="en-US" dirty="0" smtClean="0"/>
              <a:t>Click to edit Master title style</a:t>
            </a:r>
            <a:endParaRPr kumimoji="0" lang="en-US" dirty="0"/>
          </a:p>
        </p:txBody>
      </p:sp>
      <p:sp>
        <p:nvSpPr>
          <p:cNvPr id="4" name="Date Placeholder 3"/>
          <p:cNvSpPr>
            <a:spLocks noGrp="1"/>
          </p:cNvSpPr>
          <p:nvPr>
            <p:ph type="dt" sz="half" idx="10"/>
          </p:nvPr>
        </p:nvSpPr>
        <p:spPr/>
        <p:txBody>
          <a:bodyPr/>
          <a:lstStyle/>
          <a:p>
            <a:fld id="{25A47E66-A5B1-FF48-807D-61741C218DB4}"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8" name="Content Placeholder 7"/>
          <p:cNvSpPr>
            <a:spLocks noGrp="1"/>
          </p:cNvSpPr>
          <p:nvPr>
            <p:ph sz="quarter" idx="1"/>
          </p:nvPr>
        </p:nvSpPr>
        <p:spPr>
          <a:xfrm>
            <a:off x="301752" y="1527048"/>
            <a:ext cx="8503920" cy="4572000"/>
          </a:xfrm>
          <a:noFill/>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4783"/>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825246"/>
            <a:ext cx="6480174" cy="575180"/>
          </a:xfrm>
        </p:spPr>
        <p:txBody>
          <a:bodyPr anchor="t"/>
          <a:lstStyle>
            <a:lvl1pPr marL="0" indent="0" algn="ctr">
              <a:buNone/>
              <a:defRPr sz="1600" b="1" cap="all" spc="250" baseline="0">
                <a:solidFill>
                  <a:srgbClr val="2976C2"/>
                </a:solidFill>
                <a:latin typeface="Arial"/>
                <a:cs typeface="Aria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13" name="Rectangle 12"/>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25A47E66-A5B1-FF48-807D-61741C218DB4}" type="datetimeFigureOut">
              <a:rPr lang="en-US" smtClean="0"/>
              <a:t>12/8/2016</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154605"/>
            <a:ext cx="8827007" cy="2131395"/>
          </a:xfrm>
          <a:prstGeom prst="rect">
            <a:avLst/>
          </a:prstGeom>
        </p:spPr>
      </p:pic>
      <p:pic>
        <p:nvPicPr>
          <p:cNvPr id="24" name="Picture 23" descr="USelections-fin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0043" y="805544"/>
            <a:ext cx="2440737" cy="1161141"/>
          </a:xfrm>
          <a:prstGeom prst="rect">
            <a:avLst/>
          </a:prstGeom>
        </p:spPr>
      </p:pic>
      <p:sp>
        <p:nvSpPr>
          <p:cNvPr id="25" name="Content Placeholder 7"/>
          <p:cNvSpPr>
            <a:spLocks noGrp="1"/>
          </p:cNvSpPr>
          <p:nvPr>
            <p:ph sz="quarter" idx="13"/>
          </p:nvPr>
        </p:nvSpPr>
        <p:spPr>
          <a:xfrm>
            <a:off x="332232" y="3566306"/>
            <a:ext cx="8503920" cy="2769181"/>
          </a:xfrm>
          <a:noFill/>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28" name="Date Placeholder 13"/>
          <p:cNvSpPr txBox="1">
            <a:spLocks/>
          </p:cNvSpPr>
          <p:nvPr userDrawn="1"/>
        </p:nvSpPr>
        <p:spPr>
          <a:xfrm>
            <a:off x="5791202" y="6399606"/>
            <a:ext cx="2888343" cy="365760"/>
          </a:xfrm>
          <a:prstGeom prst="rect">
            <a:avLst/>
          </a:prstGeom>
        </p:spPr>
        <p:txBody>
          <a:bodyPr vert="horz"/>
          <a:lstStyle>
            <a:defPPr>
              <a:defRPr lang="en-US"/>
            </a:defPPr>
            <a:lvl1pPr marL="0" algn="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A47E66-A5B1-FF48-807D-61741C218DB4}" type="datetimeFigureOut">
              <a:rPr lang="en-US" smtClean="0"/>
              <a:pPr/>
              <a:t>12/8/2016</a:t>
            </a:fld>
            <a:endParaRPr lang="en-US" dirty="0"/>
          </a:p>
        </p:txBody>
      </p:sp>
      <p:grpSp>
        <p:nvGrpSpPr>
          <p:cNvPr id="29" name="Group 28"/>
          <p:cNvGrpSpPr/>
          <p:nvPr userDrawn="1"/>
        </p:nvGrpSpPr>
        <p:grpSpPr>
          <a:xfrm>
            <a:off x="4276925" y="2219732"/>
            <a:ext cx="437336" cy="437336"/>
            <a:chOff x="4275796" y="1059910"/>
            <a:chExt cx="437336" cy="437336"/>
          </a:xfrm>
        </p:grpSpPr>
        <p:sp>
          <p:nvSpPr>
            <p:cNvPr id="30" name="Oval 29"/>
            <p:cNvSpPr/>
            <p:nvPr/>
          </p:nvSpPr>
          <p:spPr>
            <a:xfrm>
              <a:off x="4275796" y="1059910"/>
              <a:ext cx="437336" cy="437336"/>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Oval 30"/>
            <p:cNvSpPr/>
            <p:nvPr/>
          </p:nvSpPr>
          <p:spPr>
            <a:xfrm>
              <a:off x="4341744" y="1125862"/>
              <a:ext cx="301762" cy="301762"/>
            </a:xfrm>
            <a:prstGeom prst="ellipse">
              <a:avLst/>
            </a:prstGeom>
            <a:solidFill>
              <a:srgbClr val="FFFFFF"/>
            </a:solidFill>
            <a:ln w="50800" cap="rnd" cmpd="dbl"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grpSp>
      <p:sp>
        <p:nvSpPr>
          <p:cNvPr id="34" name="Rectangle 33"/>
          <p:cNvSpPr/>
          <p:nvPr userDrawn="1"/>
        </p:nvSpPr>
        <p:spPr>
          <a:xfrm>
            <a:off x="4375985" y="2308716"/>
            <a:ext cx="325730" cy="230832"/>
          </a:xfrm>
          <a:prstGeom prst="rect">
            <a:avLst/>
          </a:prstGeom>
        </p:spPr>
        <p:txBody>
          <a:bodyPr wrap="none">
            <a:spAutoFit/>
          </a:bodyPr>
          <a:lstStyle/>
          <a:p>
            <a:fld id="{19C57FCE-CC83-434C-836E-BF795DA51EA4}" type="slidenum">
              <a:rPr lang="en-US" sz="900" smtClean="0">
                <a:solidFill>
                  <a:schemeClr val="bg2"/>
                </a:solidFill>
              </a:rPr>
              <a:pPr/>
              <a:t>‹#›</a:t>
            </a:fld>
            <a:endParaRPr lang="en-US" sz="900" dirty="0">
              <a:solidFill>
                <a:schemeClr val="bg2"/>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normAutofit/>
          </a:bodyPr>
          <a:lstStyle>
            <a:lvl1pPr>
              <a:defRPr sz="2400"/>
            </a:lvl1pPr>
          </a:lstStyle>
          <a:p>
            <a:r>
              <a:rPr kumimoji="0" lang="en-US" dirty="0" smtClean="0"/>
              <a:t>Click to edit Master title style</a:t>
            </a:r>
            <a:endParaRPr kumimoji="0" lang="en-US" dirty="0"/>
          </a:p>
        </p:txBody>
      </p:sp>
      <p:sp>
        <p:nvSpPr>
          <p:cNvPr id="6" name="Footer Placeholder 5"/>
          <p:cNvSpPr>
            <a:spLocks noGrp="1"/>
          </p:cNvSpPr>
          <p:nvPr>
            <p:ph type="ftr" sz="quarter" idx="11"/>
          </p:nvPr>
        </p:nvSpPr>
        <p:spPr/>
        <p:txBody>
          <a:bodyPr/>
          <a:lstStyle/>
          <a:p>
            <a:endParaRPr lang="en-US"/>
          </a:p>
        </p:txBody>
      </p:sp>
      <p:sp>
        <p:nvSpPr>
          <p:cNvPr id="8" name="Straight Connector 7"/>
          <p:cNvSpPr>
            <a:spLocks noChangeShapeType="1"/>
          </p:cNvSpPr>
          <p:nvPr/>
        </p:nvSpPr>
        <p:spPr bwMode="auto">
          <a:xfrm flipV="1">
            <a:off x="4563082"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575653"/>
            <a:ext cx="4038600" cy="4477676"/>
          </a:xfrm>
        </p:spPr>
        <p:txBody>
          <a:bodyPr/>
          <a:lstStyle>
            <a:lvl1pPr>
              <a:defRPr sz="2000"/>
            </a:lvl1pPr>
            <a:lvl2pPr>
              <a:defRPr sz="1900"/>
            </a:lvl2pPr>
            <a:lvl3pPr>
              <a:defRPr sz="1800"/>
            </a:lvl3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2" name="Content Placeholder 11"/>
          <p:cNvSpPr>
            <a:spLocks noGrp="1"/>
          </p:cNvSpPr>
          <p:nvPr>
            <p:ph sz="half" idx="2"/>
          </p:nvPr>
        </p:nvSpPr>
        <p:spPr>
          <a:xfrm>
            <a:off x="4800600" y="1575653"/>
            <a:ext cx="4038600" cy="4477676"/>
          </a:xfrm>
        </p:spPr>
        <p:txBody>
          <a:bodyPr/>
          <a:lstStyle>
            <a:lvl1pPr eaLnBrk="1" latinLnBrk="0" hangingPunct="1">
              <a:defRPr sz="2000"/>
            </a:lvl1pPr>
            <a:lvl2pPr eaLnBrk="1" latinLnBrk="0" hangingPunct="1">
              <a:defRPr sz="1900"/>
            </a:lvl2pPr>
            <a:lvl3pPr eaLnBrk="1" latinLnBrk="0" hangingPunct="1">
              <a:defRPr/>
            </a:lvl3pPr>
            <a:lvl4pPr eaLnBrk="1" latinLnBrk="0" hangingPunct="1">
              <a:defRPr/>
            </a:lvl4pPr>
            <a:lvl5pPr eaLnBrk="1" latinLnBrk="0" hangingPunct="1">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1" name="Date Placeholder 13"/>
          <p:cNvSpPr>
            <a:spLocks noGrp="1"/>
          </p:cNvSpPr>
          <p:nvPr>
            <p:ph type="dt" sz="half" idx="13"/>
          </p:nvPr>
        </p:nvSpPr>
        <p:spPr>
          <a:xfrm>
            <a:off x="5791202" y="6404984"/>
            <a:ext cx="2888343" cy="365760"/>
          </a:xfrm>
          <a:prstGeom prst="rect">
            <a:avLst/>
          </a:prstGeom>
        </p:spPr>
        <p:txBody>
          <a:bodyPr vert="horz"/>
          <a:lstStyle>
            <a:lvl1pPr algn="r" eaLnBrk="1" latinLnBrk="0" hangingPunct="1">
              <a:defRPr kumimoji="0" sz="1000">
                <a:solidFill>
                  <a:srgbClr val="FFFFFF"/>
                </a:solidFill>
              </a:defRPr>
            </a:lvl1pPr>
          </a:lstStyle>
          <a:p>
            <a:fld id="{25A47E66-A5B1-FF48-807D-61741C218DB4}" type="datetimeFigureOut">
              <a:rPr lang="en-US" smtClean="0"/>
              <a:pPr/>
              <a:t>12/8/2016</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blipFill rotWithShape="1">
            <a:blip r:embed="rId2"/>
            <a:stretch>
              <a:fillRect/>
            </a:stretch>
          </a:blip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1"/>
            <a:ext cx="4040188" cy="732975"/>
          </a:xfrm>
          <a:no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1800" b="1" dirty="0" smtClean="0">
                <a:solidFill>
                  <a:srgbClr val="FFFFFF"/>
                </a:solidFill>
                <a:effectLst/>
                <a:latin typeface="Arial"/>
                <a:cs typeface="Aria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smtClean="0"/>
              <a:t>Click to edit Master text styles</a:t>
            </a:r>
          </a:p>
        </p:txBody>
      </p:sp>
      <p:sp>
        <p:nvSpPr>
          <p:cNvPr id="4" name="Text Placeholder 3"/>
          <p:cNvSpPr>
            <a:spLocks noGrp="1"/>
          </p:cNvSpPr>
          <p:nvPr>
            <p:ph type="body" sz="half" idx="3"/>
          </p:nvPr>
        </p:nvSpPr>
        <p:spPr>
          <a:xfrm>
            <a:off x="4791332" y="1524000"/>
            <a:ext cx="4041775" cy="731520"/>
          </a:xfrm>
          <a:noFill/>
          <a:ln w="15875" cap="rnd" cmpd="sng" algn="ctr">
            <a:noFill/>
            <a:prstDash val="solid"/>
          </a:ln>
          <a:effectLst/>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1800" b="1">
                <a:effectLst/>
                <a:latin typeface="Arial"/>
                <a:cs typeface="Aria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smtClean="0"/>
              <a:t>Click to edit Master text styles</a:t>
            </a:r>
          </a:p>
        </p:txBody>
      </p:sp>
      <p:sp>
        <p:nvSpPr>
          <p:cNvPr id="7" name="Date Placeholder 6"/>
          <p:cNvSpPr>
            <a:spLocks noGrp="1"/>
          </p:cNvSpPr>
          <p:nvPr>
            <p:ph type="dt" sz="half" idx="10"/>
          </p:nvPr>
        </p:nvSpPr>
        <p:spPr>
          <a:xfrm>
            <a:off x="5791202" y="6412118"/>
            <a:ext cx="2888343" cy="365760"/>
          </a:xfrm>
        </p:spPr>
        <p:txBody>
          <a:bodyPr/>
          <a:lstStyle/>
          <a:p>
            <a:fld id="{25A47E66-A5B1-FF48-807D-61741C218DB4}" type="datetimeFigureOut">
              <a:rPr lang="en-US" smtClean="0"/>
              <a:t>12/8/2016</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23" name="Title 22"/>
          <p:cNvSpPr>
            <a:spLocks noGrp="1"/>
          </p:cNvSpPr>
          <p:nvPr>
            <p:ph type="title"/>
          </p:nvPr>
        </p:nvSpPr>
        <p:spPr/>
        <p:txBody>
          <a:bodyPr rtlCol="0" anchor="b" anchorCtr="0">
            <a:normAutofit/>
          </a:bodyPr>
          <a:lstStyle>
            <a:lvl1pPr>
              <a:defRPr sz="2400"/>
            </a:lvl1pPr>
          </a:lstStyle>
          <a:p>
            <a:r>
              <a:rPr kumimoji="0" lang="en-US" dirty="0" smtClean="0"/>
              <a:t>Click to edit Master title style</a:t>
            </a:r>
            <a:endParaRPr kumimoji="0" lang="en-US" dirty="0"/>
          </a:p>
        </p:txBody>
      </p:sp>
      <p:pic>
        <p:nvPicPr>
          <p:cNvPr id="28" name="Picture 27" descr="USelections-fin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04499" y="5735922"/>
            <a:ext cx="1214530" cy="577793"/>
          </a:xfrm>
          <a:prstGeom prst="rect">
            <a:avLst/>
          </a:prstGeom>
        </p:spPr>
      </p:pic>
      <p:sp>
        <p:nvSpPr>
          <p:cNvPr id="30" name="Date Placeholder 13"/>
          <p:cNvSpPr txBox="1">
            <a:spLocks/>
          </p:cNvSpPr>
          <p:nvPr userDrawn="1"/>
        </p:nvSpPr>
        <p:spPr>
          <a:xfrm>
            <a:off x="5791202" y="6405799"/>
            <a:ext cx="2888343" cy="365760"/>
          </a:xfrm>
          <a:prstGeom prst="rect">
            <a:avLst/>
          </a:prstGeom>
        </p:spPr>
        <p:txBody>
          <a:bodyPr vert="horz"/>
          <a:lstStyle>
            <a:defPPr>
              <a:defRPr lang="en-US"/>
            </a:defPPr>
            <a:lvl1pPr marL="0" algn="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A47E66-A5B1-FF48-807D-61741C218DB4}" type="datetimeFigureOut">
              <a:rPr lang="en-US" smtClean="0"/>
              <a:pPr/>
              <a:t>12/8/2016</a:t>
            </a:fld>
            <a:endParaRPr lang="en-US" dirty="0"/>
          </a:p>
        </p:txBody>
      </p:sp>
      <p:grpSp>
        <p:nvGrpSpPr>
          <p:cNvPr id="31" name="Group 30"/>
          <p:cNvGrpSpPr/>
          <p:nvPr userDrawn="1"/>
        </p:nvGrpSpPr>
        <p:grpSpPr>
          <a:xfrm>
            <a:off x="4275796" y="1059910"/>
            <a:ext cx="437336" cy="437336"/>
            <a:chOff x="4275796" y="1059910"/>
            <a:chExt cx="437336" cy="437336"/>
          </a:xfrm>
        </p:grpSpPr>
        <p:sp>
          <p:nvSpPr>
            <p:cNvPr id="32" name="Oval 31"/>
            <p:cNvSpPr/>
            <p:nvPr/>
          </p:nvSpPr>
          <p:spPr>
            <a:xfrm>
              <a:off x="4275796" y="1059910"/>
              <a:ext cx="437336" cy="437336"/>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Oval 32"/>
            <p:cNvSpPr/>
            <p:nvPr/>
          </p:nvSpPr>
          <p:spPr>
            <a:xfrm>
              <a:off x="4341744" y="1125862"/>
              <a:ext cx="301762" cy="301762"/>
            </a:xfrm>
            <a:prstGeom prst="ellipse">
              <a:avLst/>
            </a:prstGeom>
            <a:solidFill>
              <a:srgbClr val="FFFFFF"/>
            </a:solidFill>
            <a:ln w="50800" cap="rnd" cmpd="dbl"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grpSp>
      <p:sp>
        <p:nvSpPr>
          <p:cNvPr id="36" name="Rectangle 35"/>
          <p:cNvSpPr/>
          <p:nvPr userDrawn="1"/>
        </p:nvSpPr>
        <p:spPr>
          <a:xfrm>
            <a:off x="4374278" y="1162540"/>
            <a:ext cx="325730" cy="230832"/>
          </a:xfrm>
          <a:prstGeom prst="rect">
            <a:avLst/>
          </a:prstGeom>
        </p:spPr>
        <p:txBody>
          <a:bodyPr wrap="none">
            <a:spAutoFit/>
          </a:bodyPr>
          <a:lstStyle/>
          <a:p>
            <a:fld id="{19C57FCE-CC83-434C-836E-BF795DA51EA4}" type="slidenum">
              <a:rPr lang="en-US" sz="900" smtClean="0">
                <a:solidFill>
                  <a:schemeClr val="bg2"/>
                </a:solidFill>
              </a:rPr>
              <a:pPr/>
              <a:t>‹#›</a:t>
            </a:fld>
            <a:endParaRPr lang="en-US" sz="900" dirty="0">
              <a:solidFill>
                <a:schemeClr val="bg2"/>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53686"/>
          <a:stretch/>
        </p:blipFill>
        <p:spPr>
          <a:xfrm>
            <a:off x="152400" y="149825"/>
            <a:ext cx="8833104" cy="5051197"/>
          </a:xfrm>
          <a:prstGeom prst="rect">
            <a:avLst/>
          </a:prstGeom>
        </p:spPr>
      </p:pic>
      <p:sp>
        <p:nvSpPr>
          <p:cNvPr id="2" name="Title 1"/>
          <p:cNvSpPr>
            <a:spLocks noGrp="1"/>
          </p:cNvSpPr>
          <p:nvPr>
            <p:ph type="title"/>
          </p:nvPr>
        </p:nvSpPr>
        <p:spPr>
          <a:xfrm>
            <a:off x="268288" y="2630424"/>
            <a:ext cx="8534400" cy="758952"/>
          </a:xfrm>
        </p:spPr>
        <p:txBody>
          <a:bodyPr>
            <a:normAutofit/>
          </a:bodyPr>
          <a:lstStyle>
            <a:lvl1pPr>
              <a:defRPr sz="2400"/>
            </a:lvl1pPr>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p>
            <a:fld id="{25A47E66-A5B1-FF48-807D-61741C218DB4}" type="datetimeFigureOut">
              <a:rPr lang="en-US" smtClean="0"/>
              <a:t>12/8/2016</a:t>
            </a:fld>
            <a:endParaRPr lang="en-US"/>
          </a:p>
        </p:txBody>
      </p:sp>
      <p:sp>
        <p:nvSpPr>
          <p:cNvPr id="4" name="Footer Placeholder 3"/>
          <p:cNvSpPr>
            <a:spLocks noGrp="1"/>
          </p:cNvSpPr>
          <p:nvPr>
            <p:ph type="ftr" sz="quarter" idx="11"/>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7"/>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25A47E66-A5B1-FF48-807D-61741C218DB4}" type="datetimeFigureOut">
              <a:rPr lang="en-US" smtClean="0"/>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402759" y="6426190"/>
            <a:ext cx="609600" cy="441324"/>
          </a:xfrm>
          <a:prstGeom prst="rect">
            <a:avLst/>
          </a:prstGeom>
        </p:spPr>
        <p:txBody>
          <a:bodyPr/>
          <a:lstStyle>
            <a:lvl1pPr>
              <a:defRPr sz="1000">
                <a:solidFill>
                  <a:srgbClr val="FFFFFF"/>
                </a:solidFill>
              </a:defRPr>
            </a:lvl1pPr>
          </a:lstStyle>
          <a:p>
            <a:fld id="{19C57FCE-CC83-434C-836E-BF795DA51EA4}" type="slidenum">
              <a:rPr lang="en-US" smtClean="0"/>
              <a:pPr/>
              <a:t>‹#›</a:t>
            </a:fld>
            <a:endParaRPr lang="en-US" dirty="0"/>
          </a:p>
        </p:txBody>
      </p:sp>
      <p:pic>
        <p:nvPicPr>
          <p:cNvPr id="11" name="Picture 10" descr="USelections-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04499" y="5735922"/>
            <a:ext cx="1214530" cy="577793"/>
          </a:xfrm>
          <a:prstGeom prst="rect">
            <a:avLst/>
          </a:prstGeom>
        </p:spPr>
      </p:pic>
      <p:sp>
        <p:nvSpPr>
          <p:cNvPr id="12" name="Date Placeholder 13"/>
          <p:cNvSpPr txBox="1">
            <a:spLocks/>
          </p:cNvSpPr>
          <p:nvPr userDrawn="1"/>
        </p:nvSpPr>
        <p:spPr>
          <a:xfrm>
            <a:off x="5791202" y="6411663"/>
            <a:ext cx="2888343" cy="365760"/>
          </a:xfrm>
          <a:prstGeom prst="rect">
            <a:avLst/>
          </a:prstGeom>
        </p:spPr>
        <p:txBody>
          <a:bodyPr vert="horz"/>
          <a:lstStyle>
            <a:defPPr>
              <a:defRPr lang="en-US"/>
            </a:defPPr>
            <a:lvl1pPr marL="0" algn="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A47E66-A5B1-FF48-807D-61741C218DB4}" type="datetimeFigureOut">
              <a:rPr lang="en-US" smtClean="0"/>
              <a:pPr/>
              <a:t>12/8/2016</a:t>
            </a:fld>
            <a:endParaRPr lang="en-US" dirty="0"/>
          </a:p>
        </p:txBody>
      </p:sp>
      <p:sp>
        <p:nvSpPr>
          <p:cNvPr id="13" name="Slide Number Placeholder 3"/>
          <p:cNvSpPr txBox="1">
            <a:spLocks/>
          </p:cNvSpPr>
          <p:nvPr userDrawn="1"/>
        </p:nvSpPr>
        <p:spPr>
          <a:xfrm>
            <a:off x="4267200" y="6323512"/>
            <a:ext cx="609600" cy="441324"/>
          </a:xfrm>
          <a:prstGeom prst="rect">
            <a:avLst/>
          </a:prstGeom>
        </p:spPr>
        <p:txBody>
          <a:bodyPr vert="horz" lIns="45720" rIns="45720" anchor="ctr">
            <a:normAutofit/>
          </a:bodyPr>
          <a:lstStyle>
            <a:defPPr>
              <a:defRPr lang="en-US"/>
            </a:defPPr>
            <a:lvl1pPr marL="0" algn="ct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9C57FCE-CC83-434C-836E-BF795DA51EA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blipFill dpi="0" rotWithShape="1">
            <a:blip r:embed="rId2"/>
            <a:srcRect/>
            <a:stretch>
              <a:fillRect/>
            </a:stretch>
          </a:blip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1800" b="1">
                <a:solidFill>
                  <a:srgbClr val="FFFFFF"/>
                </a:solidFill>
                <a:latin typeface="Arial"/>
                <a:cs typeface="Arial"/>
              </a:defRPr>
            </a:lvl1pPr>
          </a:lstStyle>
          <a:p>
            <a:r>
              <a:rPr kumimoji="0" lang="en-US" dirty="0" smtClean="0"/>
              <a:t>Click to edit Master title style</a:t>
            </a:r>
            <a:endParaRPr kumimoji="0" lang="en-US" dirty="0"/>
          </a:p>
        </p:txBody>
      </p:sp>
      <p:sp>
        <p:nvSpPr>
          <p:cNvPr id="3" name="Text Placeholder 2"/>
          <p:cNvSpPr>
            <a:spLocks noGrp="1"/>
          </p:cNvSpPr>
          <p:nvPr>
            <p:ph type="body" idx="2"/>
          </p:nvPr>
        </p:nvSpPr>
        <p:spPr>
          <a:xfrm>
            <a:off x="381000" y="1981201"/>
            <a:ext cx="2362200" cy="4144963"/>
          </a:xfrm>
        </p:spPr>
        <p:txBody>
          <a:bodyPr>
            <a:normAutofit/>
          </a:bodyPr>
          <a:lstStyle>
            <a:lvl1pPr marL="0" indent="0">
              <a:spcAft>
                <a:spcPts val="1000"/>
              </a:spcAft>
              <a:buNone/>
              <a:defRPr sz="1400" b="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dirty="0"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25A47E66-A5B1-FF48-807D-61741C218DB4}" type="datetimeFigureOut">
              <a:rPr lang="en-US" smtClean="0"/>
              <a:t>12/8/2016</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pic>
        <p:nvPicPr>
          <p:cNvPr id="22" name="Picture 21" descr="USelections-fin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04499" y="5735922"/>
            <a:ext cx="1214530" cy="577793"/>
          </a:xfrm>
          <a:prstGeom prst="rect">
            <a:avLst/>
          </a:prstGeom>
        </p:spPr>
      </p:pic>
      <p:sp>
        <p:nvSpPr>
          <p:cNvPr id="24" name="Date Placeholder 13"/>
          <p:cNvSpPr txBox="1">
            <a:spLocks/>
          </p:cNvSpPr>
          <p:nvPr userDrawn="1"/>
        </p:nvSpPr>
        <p:spPr>
          <a:xfrm>
            <a:off x="5791202" y="6403714"/>
            <a:ext cx="2888343" cy="365760"/>
          </a:xfrm>
          <a:prstGeom prst="rect">
            <a:avLst/>
          </a:prstGeom>
        </p:spPr>
        <p:txBody>
          <a:bodyPr vert="horz"/>
          <a:lstStyle>
            <a:defPPr>
              <a:defRPr lang="en-US"/>
            </a:defPPr>
            <a:lvl1pPr marL="0" algn="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A47E66-A5B1-FF48-807D-61741C218DB4}" type="datetimeFigureOut">
              <a:rPr lang="en-US" smtClean="0"/>
              <a:pPr/>
              <a:t>12/8/2016</a:t>
            </a:fld>
            <a:endParaRPr lang="en-US" dirty="0"/>
          </a:p>
        </p:txBody>
      </p:sp>
      <p:grpSp>
        <p:nvGrpSpPr>
          <p:cNvPr id="25" name="Group 24"/>
          <p:cNvGrpSpPr/>
          <p:nvPr userDrawn="1"/>
        </p:nvGrpSpPr>
        <p:grpSpPr>
          <a:xfrm>
            <a:off x="1279225" y="314732"/>
            <a:ext cx="437336" cy="437336"/>
            <a:chOff x="4275796" y="1059910"/>
            <a:chExt cx="437336" cy="437336"/>
          </a:xfrm>
        </p:grpSpPr>
        <p:sp>
          <p:nvSpPr>
            <p:cNvPr id="26" name="Oval 25"/>
            <p:cNvSpPr/>
            <p:nvPr/>
          </p:nvSpPr>
          <p:spPr>
            <a:xfrm>
              <a:off x="4275796" y="1059910"/>
              <a:ext cx="437336" cy="437336"/>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41744" y="1125862"/>
              <a:ext cx="301762" cy="301762"/>
            </a:xfrm>
            <a:prstGeom prst="ellipse">
              <a:avLst/>
            </a:prstGeom>
            <a:solidFill>
              <a:srgbClr val="FFFFFF"/>
            </a:solidFill>
            <a:ln w="50800" cap="rnd" cmpd="dbl"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grpSp>
      <p:sp>
        <p:nvSpPr>
          <p:cNvPr id="30" name="Rectangle 29"/>
          <p:cNvSpPr/>
          <p:nvPr userDrawn="1"/>
        </p:nvSpPr>
        <p:spPr>
          <a:xfrm>
            <a:off x="1378285" y="409220"/>
            <a:ext cx="325730" cy="230832"/>
          </a:xfrm>
          <a:prstGeom prst="rect">
            <a:avLst/>
          </a:prstGeom>
        </p:spPr>
        <p:txBody>
          <a:bodyPr wrap="none">
            <a:spAutoFit/>
          </a:bodyPr>
          <a:lstStyle/>
          <a:p>
            <a:fld id="{19C57FCE-CC83-434C-836E-BF795DA51EA4}" type="slidenum">
              <a:rPr lang="en-US" sz="900" smtClean="0">
                <a:solidFill>
                  <a:schemeClr val="bg2"/>
                </a:solidFill>
              </a:rPr>
              <a:pPr/>
              <a:t>‹#›</a:t>
            </a:fld>
            <a:endParaRPr lang="en-US" sz="900" dirty="0">
              <a:solidFill>
                <a:schemeClr val="bg2"/>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blipFill rotWithShape="1">
            <a:blip r:embed="rId2"/>
            <a:stretch>
              <a:fillRect/>
            </a:stretch>
          </a:blip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1200" b="0">
                <a:solidFill>
                  <a:schemeClr val="tx2"/>
                </a:solidFill>
              </a:defRPr>
            </a:lvl1pPr>
          </a:lstStyle>
          <a:p>
            <a:r>
              <a:rPr kumimoji="0" lang="en-US" dirty="0" smtClean="0"/>
              <a:t>Click to edit Master title style</a:t>
            </a:r>
            <a:endParaRPr kumimoji="0" lang="en-US" dirty="0"/>
          </a:p>
        </p:txBody>
      </p:sp>
      <p:sp>
        <p:nvSpPr>
          <p:cNvPr id="3" name="Picture Placeholder 2"/>
          <p:cNvSpPr>
            <a:spLocks noGrp="1"/>
          </p:cNvSpPr>
          <p:nvPr>
            <p:ph type="pic" idx="1"/>
          </p:nvPr>
        </p:nvSpPr>
        <p:spPr>
          <a:xfrm>
            <a:off x="3000375" y="609600"/>
            <a:ext cx="5867400" cy="4267200"/>
          </a:xfrm>
        </p:spPr>
        <p:txBody>
          <a:bodyPr>
            <a:normAutofit/>
          </a:bodyPr>
          <a:lstStyle>
            <a:lvl1pPr marL="0" indent="0">
              <a:buNone/>
              <a:defRPr sz="1400"/>
            </a:lvl1pPr>
          </a:lstStyle>
          <a:p>
            <a:r>
              <a:rPr kumimoji="0" lang="en-US" dirty="0" smtClean="0"/>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pic>
        <p:nvPicPr>
          <p:cNvPr id="23" name="Picture 22" descr="USelections-fin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04499" y="5735922"/>
            <a:ext cx="1214530" cy="577793"/>
          </a:xfrm>
          <a:prstGeom prst="rect">
            <a:avLst/>
          </a:prstGeom>
        </p:spPr>
      </p:pic>
      <p:sp>
        <p:nvSpPr>
          <p:cNvPr id="24" name="Date Placeholder 4"/>
          <p:cNvSpPr>
            <a:spLocks noGrp="1"/>
          </p:cNvSpPr>
          <p:nvPr>
            <p:ph type="dt" sz="half" idx="10"/>
          </p:nvPr>
        </p:nvSpPr>
        <p:spPr>
          <a:xfrm>
            <a:off x="5791202" y="6404984"/>
            <a:ext cx="2888343" cy="365760"/>
          </a:xfrm>
        </p:spPr>
        <p:txBody>
          <a:bodyPr/>
          <a:lstStyle/>
          <a:p>
            <a:fld id="{25A47E66-A5B1-FF48-807D-61741C218DB4}" type="datetimeFigureOut">
              <a:rPr lang="en-US" smtClean="0"/>
              <a:t>12/8/2016</a:t>
            </a:fld>
            <a:endParaRPr lang="en-US"/>
          </a:p>
        </p:txBody>
      </p:sp>
      <p:sp>
        <p:nvSpPr>
          <p:cNvPr id="26" name="Date Placeholder 13"/>
          <p:cNvSpPr txBox="1">
            <a:spLocks/>
          </p:cNvSpPr>
          <p:nvPr userDrawn="1"/>
        </p:nvSpPr>
        <p:spPr>
          <a:xfrm>
            <a:off x="5791202" y="6403468"/>
            <a:ext cx="2888343" cy="365760"/>
          </a:xfrm>
          <a:prstGeom prst="rect">
            <a:avLst/>
          </a:prstGeom>
        </p:spPr>
        <p:txBody>
          <a:bodyPr vert="horz"/>
          <a:lstStyle>
            <a:defPPr>
              <a:defRPr lang="en-US"/>
            </a:defPPr>
            <a:lvl1pPr marL="0" algn="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A47E66-A5B1-FF48-807D-61741C218DB4}" type="datetimeFigureOut">
              <a:rPr lang="en-US" smtClean="0"/>
              <a:pPr/>
              <a:t>12/8/2016</a:t>
            </a:fld>
            <a:endParaRPr lang="en-US" dirty="0"/>
          </a:p>
        </p:txBody>
      </p:sp>
      <p:grpSp>
        <p:nvGrpSpPr>
          <p:cNvPr id="27" name="Group 26"/>
          <p:cNvGrpSpPr/>
          <p:nvPr userDrawn="1"/>
        </p:nvGrpSpPr>
        <p:grpSpPr>
          <a:xfrm>
            <a:off x="1279225" y="314732"/>
            <a:ext cx="437336" cy="437336"/>
            <a:chOff x="4275796" y="1059910"/>
            <a:chExt cx="437336" cy="437336"/>
          </a:xfrm>
        </p:grpSpPr>
        <p:sp>
          <p:nvSpPr>
            <p:cNvPr id="28" name="Oval 27"/>
            <p:cNvSpPr/>
            <p:nvPr/>
          </p:nvSpPr>
          <p:spPr>
            <a:xfrm>
              <a:off x="4275796" y="1059910"/>
              <a:ext cx="437336" cy="437336"/>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Oval 28"/>
            <p:cNvSpPr/>
            <p:nvPr/>
          </p:nvSpPr>
          <p:spPr>
            <a:xfrm>
              <a:off x="4341744" y="1125862"/>
              <a:ext cx="301762" cy="301762"/>
            </a:xfrm>
            <a:prstGeom prst="ellipse">
              <a:avLst/>
            </a:prstGeom>
            <a:solidFill>
              <a:srgbClr val="FFFFFF"/>
            </a:solidFill>
            <a:ln w="50800" cap="rnd" cmpd="dbl"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grpSp>
      <p:sp>
        <p:nvSpPr>
          <p:cNvPr id="32" name="Rectangle 31"/>
          <p:cNvSpPr/>
          <p:nvPr userDrawn="1"/>
        </p:nvSpPr>
        <p:spPr>
          <a:xfrm>
            <a:off x="1378285" y="409220"/>
            <a:ext cx="325730" cy="230832"/>
          </a:xfrm>
          <a:prstGeom prst="rect">
            <a:avLst/>
          </a:prstGeom>
        </p:spPr>
        <p:txBody>
          <a:bodyPr wrap="none">
            <a:spAutoFit/>
          </a:bodyPr>
          <a:lstStyle/>
          <a:p>
            <a:fld id="{19C57FCE-CC83-434C-836E-BF795DA51EA4}" type="slidenum">
              <a:rPr lang="en-US" sz="900" smtClean="0">
                <a:solidFill>
                  <a:schemeClr val="bg2"/>
                </a:solidFill>
              </a:rPr>
              <a:pPr/>
              <a:t>‹#›</a:t>
            </a:fld>
            <a:endParaRPr lang="en-US" sz="900" dirty="0">
              <a:solidFill>
                <a:schemeClr val="bg2"/>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1"/>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2" y="6404984"/>
            <a:ext cx="2888343" cy="365760"/>
          </a:xfrm>
          <a:prstGeom prst="rect">
            <a:avLst/>
          </a:prstGeom>
        </p:spPr>
        <p:txBody>
          <a:bodyPr vert="horz"/>
          <a:lstStyle>
            <a:lvl1pPr algn="r" eaLnBrk="1" latinLnBrk="0" hangingPunct="1">
              <a:defRPr kumimoji="0" sz="1000">
                <a:solidFill>
                  <a:srgbClr val="FFFFFF"/>
                </a:solidFill>
              </a:defRPr>
            </a:lvl1pPr>
          </a:lstStyle>
          <a:p>
            <a:fld id="{25A47E66-A5B1-FF48-807D-61741C218DB4}" type="datetimeFigureOut">
              <a:rPr lang="en-US" smtClean="0"/>
              <a:pPr/>
              <a:t>12/8/2016</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0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pic>
        <p:nvPicPr>
          <p:cNvPr id="20" name="Picture 19" descr="USelections-fin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704499" y="5735922"/>
            <a:ext cx="1214530" cy="577793"/>
          </a:xfrm>
          <a:prstGeom prst="rect">
            <a:avLst/>
          </a:prstGeom>
        </p:spPr>
      </p:pic>
      <p:sp>
        <p:nvSpPr>
          <p:cNvPr id="21" name="Date Placeholder 13"/>
          <p:cNvSpPr txBox="1">
            <a:spLocks/>
          </p:cNvSpPr>
          <p:nvPr userDrawn="1"/>
        </p:nvSpPr>
        <p:spPr>
          <a:xfrm>
            <a:off x="5791202" y="6403469"/>
            <a:ext cx="2888343" cy="365760"/>
          </a:xfrm>
          <a:prstGeom prst="rect">
            <a:avLst/>
          </a:prstGeom>
        </p:spPr>
        <p:txBody>
          <a:bodyPr vert="horz"/>
          <a:lstStyle>
            <a:defPPr>
              <a:defRPr lang="en-US"/>
            </a:defPPr>
            <a:lvl1pPr marL="0" algn="r" defTabSz="457200" rtl="0" eaLnBrk="1" latinLnBrk="0" hangingPunct="1">
              <a:defRPr kumimoji="0"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5A47E66-A5B1-FF48-807D-61741C218DB4}" type="datetimeFigureOut">
              <a:rPr lang="en-US" smtClean="0"/>
              <a:pPr/>
              <a:t>12/8/2016</a:t>
            </a:fld>
            <a:endParaRPr lang="en-US" dirty="0"/>
          </a:p>
        </p:txBody>
      </p:sp>
      <p:sp>
        <p:nvSpPr>
          <p:cNvPr id="12" name="Oval 11"/>
          <p:cNvSpPr/>
          <p:nvPr/>
        </p:nvSpPr>
        <p:spPr>
          <a:xfrm>
            <a:off x="4275796" y="1059910"/>
            <a:ext cx="437336" cy="437336"/>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41744" y="1125862"/>
            <a:ext cx="301762" cy="301762"/>
          </a:xfrm>
          <a:prstGeom prst="ellipse">
            <a:avLst/>
          </a:prstGeom>
          <a:solidFill>
            <a:srgbClr val="FFFFFF"/>
          </a:solidFill>
          <a:ln w="50800" cap="rnd" cmpd="dbl" algn="ctr">
            <a:solidFill>
              <a:schemeClr val="bg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Slide Number Placeholder 22"/>
          <p:cNvSpPr txBox="1">
            <a:spLocks/>
          </p:cNvSpPr>
          <p:nvPr userDrawn="1"/>
        </p:nvSpPr>
        <p:spPr>
          <a:xfrm>
            <a:off x="4328624" y="1111011"/>
            <a:ext cx="328002" cy="316613"/>
          </a:xfrm>
          <a:prstGeom prst="rect">
            <a:avLst/>
          </a:prstGeom>
        </p:spPr>
        <p:txBody>
          <a:bodyPr vert="horz" lIns="45720" rIns="45720" anchor="ctr">
            <a:normAutofit/>
          </a:bodyPr>
          <a:lstStyle>
            <a:defPPr>
              <a:defRPr lang="en-US"/>
            </a:defPPr>
            <a:lvl1pPr marL="0" algn="ctr" defTabSz="457200" rtl="0" eaLnBrk="1" latinLnBrk="0" hangingPunct="1">
              <a:defRPr kumimoji="0"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9C57FCE-CC83-434C-836E-BF795DA51EA4}" type="slidenum">
              <a:rPr lang="en-US" sz="900" smtClean="0"/>
              <a:pPr/>
              <a:t>‹#›</a:t>
            </a:fld>
            <a:endParaRPr lang="en-US" sz="900" dirty="0"/>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Lst>
  <p:timing>
    <p:tnLst>
      <p:par>
        <p:cTn id="1" dur="indefinite" restart="never" nodeType="tmRoot"/>
      </p:par>
    </p:tnLst>
  </p:timing>
  <p:txStyles>
    <p:titleStyle>
      <a:lvl1pPr algn="ctr" rtl="0" eaLnBrk="1" latinLnBrk="0" hangingPunct="1">
        <a:spcBef>
          <a:spcPct val="0"/>
        </a:spcBef>
        <a:buNone/>
        <a:defRPr kumimoji="0" sz="2400" kern="1200">
          <a:solidFill>
            <a:schemeClr val="accent3">
              <a:shade val="75000"/>
            </a:schemeClr>
          </a:solidFill>
          <a:latin typeface="+mj-lt"/>
          <a:ea typeface="+mj-ea"/>
          <a:cs typeface="+mj-cs"/>
        </a:defRPr>
      </a:lvl1pPr>
    </p:titleStyle>
    <p:bodyStyle>
      <a:lvl1pPr marL="0" indent="0" algn="l" rtl="0" eaLnBrk="1" latinLnBrk="0" hangingPunct="1">
        <a:spcBef>
          <a:spcPct val="20000"/>
        </a:spcBef>
        <a:buClr>
          <a:schemeClr val="accent1"/>
        </a:buClr>
        <a:buSzPct val="85000"/>
        <a:buFont typeface="Wingdings 2"/>
        <a:buNone/>
        <a:defRPr kumimoji="0" sz="2000" b="1" kern="1200">
          <a:solidFill>
            <a:schemeClr val="tx1"/>
          </a:solidFill>
          <a:latin typeface="+mn-lt"/>
          <a:ea typeface="+mn-ea"/>
          <a:cs typeface="+mn-cs"/>
        </a:defRPr>
      </a:lvl1pPr>
      <a:lvl2pPr marL="0" indent="0" algn="l" rtl="0" eaLnBrk="1" latinLnBrk="0" hangingPunct="1">
        <a:spcBef>
          <a:spcPct val="20000"/>
        </a:spcBef>
        <a:buClr>
          <a:schemeClr val="accent2"/>
        </a:buClr>
        <a:buSzPct val="70000"/>
        <a:buFont typeface="Wingdings"/>
        <a:buNone/>
        <a:defRPr kumimoji="0" sz="1800" kern="1200">
          <a:solidFill>
            <a:schemeClr val="tx1"/>
          </a:solidFill>
          <a:latin typeface="+mn-lt"/>
          <a:ea typeface="+mn-ea"/>
          <a:cs typeface="+mn-cs"/>
        </a:defRPr>
      </a:lvl2pPr>
      <a:lvl3pPr marL="548640" indent="-228600" algn="l" rtl="0" eaLnBrk="1" latinLnBrk="0" hangingPunct="1">
        <a:spcBef>
          <a:spcPct val="20000"/>
        </a:spcBef>
        <a:buClr>
          <a:schemeClr val="accent3"/>
        </a:buClr>
        <a:buSzPct val="75000"/>
        <a:buFont typeface="Wingdings" charset="2"/>
        <a:buChar char="§"/>
        <a:defRPr kumimoji="0" sz="1800" kern="1200">
          <a:solidFill>
            <a:schemeClr val="tx1"/>
          </a:solidFill>
          <a:latin typeface="+mn-lt"/>
          <a:ea typeface="+mn-ea"/>
          <a:cs typeface="+mn-cs"/>
        </a:defRPr>
      </a:lvl3pPr>
      <a:lvl4pPr marL="914400" indent="-228600" algn="l" rtl="0" eaLnBrk="1" latinLnBrk="0" hangingPunct="1">
        <a:spcBef>
          <a:spcPct val="20000"/>
        </a:spcBef>
        <a:buClr>
          <a:schemeClr val="accent4"/>
        </a:buClr>
        <a:buSzPct val="70000"/>
        <a:buFont typeface="Wingdings" charset="2"/>
        <a:buChar char="–"/>
        <a:defRPr kumimoji="0" sz="1700" kern="1200">
          <a:solidFill>
            <a:srgbClr val="000000"/>
          </a:solidFill>
          <a:latin typeface="+mn-lt"/>
          <a:ea typeface="+mn-ea"/>
          <a:cs typeface="+mn-cs"/>
        </a:defRPr>
      </a:lvl4pPr>
      <a:lvl5pPr marL="1371600" indent="-228600" algn="l" rtl="0" eaLnBrk="1" latinLnBrk="0" hangingPunct="1">
        <a:spcBef>
          <a:spcPct val="20000"/>
        </a:spcBef>
        <a:buClr>
          <a:schemeClr val="accent5"/>
        </a:buClr>
        <a:buFont typeface="Arial"/>
        <a:buChar char="•"/>
        <a:defRPr kumimoji="0" sz="16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redistricting.lls.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62500" lnSpcReduction="20000"/>
          </a:bodyPr>
          <a:lstStyle/>
          <a:p>
            <a:pPr>
              <a:lnSpc>
                <a:spcPct val="120000"/>
              </a:lnSpc>
              <a:spcBef>
                <a:spcPts val="0"/>
              </a:spcBef>
            </a:pPr>
            <a:r>
              <a:rPr lang="en-US" sz="4800" dirty="0" smtClean="0"/>
              <a:t>United States </a:t>
            </a:r>
            <a:r>
              <a:rPr lang="en-US" sz="4800" dirty="0" smtClean="0"/>
              <a:t>Redistricting: Lessons For Mexico</a:t>
            </a:r>
            <a:endParaRPr lang="en-US" sz="4800" dirty="0"/>
          </a:p>
        </p:txBody>
      </p:sp>
      <p:sp>
        <p:nvSpPr>
          <p:cNvPr id="2" name="TextBox 1"/>
          <p:cNvSpPr txBox="1"/>
          <p:nvPr/>
        </p:nvSpPr>
        <p:spPr>
          <a:xfrm>
            <a:off x="156754" y="4737463"/>
            <a:ext cx="8830492" cy="1200329"/>
          </a:xfrm>
          <a:prstGeom prst="rect">
            <a:avLst/>
          </a:prstGeom>
          <a:noFill/>
        </p:spPr>
        <p:txBody>
          <a:bodyPr wrap="square" rtlCol="0">
            <a:spAutoFit/>
          </a:bodyPr>
          <a:lstStyle/>
          <a:p>
            <a:pPr algn="ctr"/>
            <a:r>
              <a:rPr lang="en-US" sz="2400" dirty="0" smtClean="0">
                <a:solidFill>
                  <a:schemeClr val="accent4">
                    <a:lumMod val="50000"/>
                  </a:schemeClr>
                </a:solidFill>
                <a:latin typeface="Calibri" panose="020F0502020204030204" pitchFamily="34" charset="0"/>
              </a:rPr>
              <a:t>Michael McDonald</a:t>
            </a:r>
          </a:p>
          <a:p>
            <a:pPr algn="ctr"/>
            <a:r>
              <a:rPr lang="en-US" sz="2400" dirty="0" smtClean="0">
                <a:solidFill>
                  <a:schemeClr val="accent4">
                    <a:lumMod val="50000"/>
                  </a:schemeClr>
                </a:solidFill>
                <a:latin typeface="Calibri" panose="020F0502020204030204" pitchFamily="34" charset="0"/>
              </a:rPr>
              <a:t>University of Florida</a:t>
            </a:r>
          </a:p>
          <a:p>
            <a:pPr algn="ctr"/>
            <a:r>
              <a:rPr lang="en-US" sz="2400" dirty="0" smtClean="0">
                <a:solidFill>
                  <a:schemeClr val="accent4">
                    <a:lumMod val="50000"/>
                  </a:schemeClr>
                </a:solidFill>
                <a:latin typeface="Calibri" panose="020F0502020204030204" pitchFamily="34" charset="0"/>
              </a:rPr>
              <a:t>www.electproject.org ● @</a:t>
            </a:r>
            <a:r>
              <a:rPr lang="en-US" sz="2400" dirty="0" err="1" smtClean="0">
                <a:solidFill>
                  <a:schemeClr val="accent4">
                    <a:lumMod val="50000"/>
                  </a:schemeClr>
                </a:solidFill>
                <a:latin typeface="Calibri" panose="020F0502020204030204" pitchFamily="34" charset="0"/>
              </a:rPr>
              <a:t>ElectProject</a:t>
            </a:r>
            <a:endParaRPr lang="en-US" sz="2400" dirty="0">
              <a:solidFill>
                <a:schemeClr val="accent4">
                  <a:lumMod val="50000"/>
                </a:schemeClr>
              </a:solidFill>
              <a:latin typeface="Calibri" panose="020F0502020204030204" pitchFamily="34" charset="0"/>
            </a:endParaRPr>
          </a:p>
        </p:txBody>
      </p:sp>
    </p:spTree>
    <p:extLst>
      <p:ext uri="{BB962C8B-B14F-4D97-AF65-F5344CB8AC3E}">
        <p14:creationId xmlns:p14="http://schemas.microsoft.com/office/powerpoint/2010/main" val="6645304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p:cNvSpPr>
            <a:spLocks noGrp="1"/>
          </p:cNvSpPr>
          <p:nvPr>
            <p:ph type="title" idx="4294967295"/>
          </p:nvPr>
        </p:nvSpPr>
        <p:spPr>
          <a:xfrm>
            <a:off x="0" y="195381"/>
            <a:ext cx="9175750" cy="609600"/>
          </a:xfrm>
        </p:spPr>
        <p:txBody>
          <a:bodyPr/>
          <a:lstStyle/>
          <a:p>
            <a:pPr algn="ctr" eaLnBrk="1" hangingPunct="1"/>
            <a:r>
              <a:rPr lang="en-US" b="1" dirty="0" smtClean="0"/>
              <a:t>Four Pillars to Public Mapping Success</a:t>
            </a:r>
          </a:p>
        </p:txBody>
      </p:sp>
      <p:sp>
        <p:nvSpPr>
          <p:cNvPr id="6" name="Content Placeholder 5"/>
          <p:cNvSpPr>
            <a:spLocks noGrp="1"/>
          </p:cNvSpPr>
          <p:nvPr>
            <p:ph sz="quarter" idx="4294967295"/>
          </p:nvPr>
        </p:nvSpPr>
        <p:spPr>
          <a:xfrm>
            <a:off x="228600" y="1066800"/>
            <a:ext cx="3886200" cy="5399088"/>
          </a:xfrm>
        </p:spPr>
        <p:txBody>
          <a:bodyPr>
            <a:normAutofit/>
          </a:bodyPr>
          <a:lstStyle/>
          <a:p>
            <a:pPr marL="274320" indent="-274320" eaLnBrk="1" fontAlgn="auto" hangingPunct="1">
              <a:spcAft>
                <a:spcPts val="0"/>
              </a:spcAft>
              <a:buFont typeface="Wingdings 3"/>
              <a:buNone/>
              <a:defRPr/>
            </a:pPr>
            <a:r>
              <a:rPr lang="en-US" b="1" dirty="0" smtClean="0">
                <a:ea typeface="+mn-ea"/>
                <a:cs typeface="+mn-cs"/>
              </a:rPr>
              <a:t>Software Development</a:t>
            </a:r>
          </a:p>
          <a:p>
            <a:pPr marL="274320" indent="-274320" eaLnBrk="1" fontAlgn="auto" hangingPunct="1">
              <a:spcAft>
                <a:spcPts val="0"/>
              </a:spcAft>
              <a:buFont typeface="Wingdings 3"/>
              <a:buNone/>
              <a:defRPr/>
            </a:pPr>
            <a:endParaRPr lang="en-US" b="1" dirty="0" smtClean="0">
              <a:ea typeface="+mn-ea"/>
              <a:cs typeface="+mn-cs"/>
            </a:endParaRPr>
          </a:p>
          <a:p>
            <a:pPr marL="274320" indent="-274320" eaLnBrk="1" fontAlgn="auto" hangingPunct="1">
              <a:spcAft>
                <a:spcPts val="0"/>
              </a:spcAft>
              <a:buFont typeface="Wingdings 3"/>
              <a:buNone/>
              <a:defRPr/>
            </a:pPr>
            <a:endParaRPr lang="en-US" sz="1000" b="1" dirty="0" smtClean="0">
              <a:ea typeface="+mn-ea"/>
              <a:cs typeface="+mn-cs"/>
            </a:endParaRPr>
          </a:p>
          <a:p>
            <a:pPr marL="274320" indent="-274320" eaLnBrk="1" fontAlgn="auto" hangingPunct="1">
              <a:spcAft>
                <a:spcPts val="0"/>
              </a:spcAft>
              <a:buFont typeface="Wingdings 3"/>
              <a:buNone/>
              <a:defRPr/>
            </a:pPr>
            <a:r>
              <a:rPr lang="en-US" b="1" dirty="0" smtClean="0">
                <a:ea typeface="+mn-ea"/>
                <a:cs typeface="+mn-cs"/>
              </a:rPr>
              <a:t>Data </a:t>
            </a:r>
            <a:r>
              <a:rPr lang="en-US" b="1" dirty="0" smtClean="0">
                <a:ea typeface="+mn-ea"/>
                <a:cs typeface="+mn-cs"/>
              </a:rPr>
              <a:t>Collection</a:t>
            </a:r>
          </a:p>
          <a:p>
            <a:pPr marL="274320" indent="-274320" eaLnBrk="1" fontAlgn="auto" hangingPunct="1">
              <a:spcAft>
                <a:spcPts val="0"/>
              </a:spcAft>
              <a:buFont typeface="Wingdings 3"/>
              <a:buNone/>
              <a:defRPr/>
            </a:pPr>
            <a:endParaRPr lang="en-US" b="1" dirty="0" smtClean="0">
              <a:ea typeface="+mn-ea"/>
              <a:cs typeface="+mn-cs"/>
            </a:endParaRPr>
          </a:p>
          <a:p>
            <a:pPr marL="274320" indent="-274320" eaLnBrk="1" fontAlgn="auto" hangingPunct="1">
              <a:spcAft>
                <a:spcPts val="0"/>
              </a:spcAft>
              <a:buFont typeface="Wingdings 3"/>
              <a:buNone/>
              <a:defRPr/>
            </a:pPr>
            <a:endParaRPr lang="en-US" b="1" dirty="0" smtClean="0">
              <a:ea typeface="+mn-ea"/>
              <a:cs typeface="+mn-cs"/>
            </a:endParaRPr>
          </a:p>
          <a:p>
            <a:pPr marL="274320" indent="-274320" eaLnBrk="1" fontAlgn="auto" hangingPunct="1">
              <a:spcAft>
                <a:spcPts val="0"/>
              </a:spcAft>
              <a:buFont typeface="Wingdings 3"/>
              <a:buNone/>
              <a:defRPr/>
            </a:pPr>
            <a:r>
              <a:rPr lang="en-US" b="1" dirty="0" smtClean="0">
                <a:ea typeface="+mn-ea"/>
                <a:cs typeface="+mn-cs"/>
              </a:rPr>
              <a:t>Public </a:t>
            </a:r>
            <a:r>
              <a:rPr lang="en-US" b="1" dirty="0" smtClean="0">
                <a:ea typeface="+mn-ea"/>
                <a:cs typeface="+mn-cs"/>
              </a:rPr>
              <a:t>Education</a:t>
            </a:r>
          </a:p>
          <a:p>
            <a:pPr marL="274320" indent="-274320" eaLnBrk="1" fontAlgn="auto" hangingPunct="1">
              <a:spcAft>
                <a:spcPts val="0"/>
              </a:spcAft>
              <a:buFont typeface="Wingdings 3"/>
              <a:buNone/>
              <a:defRPr/>
            </a:pPr>
            <a:endParaRPr lang="en-US" b="1" dirty="0" smtClean="0">
              <a:ea typeface="+mn-ea"/>
              <a:cs typeface="+mn-cs"/>
            </a:endParaRPr>
          </a:p>
          <a:p>
            <a:pPr marL="274320" indent="-274320" eaLnBrk="1" fontAlgn="auto" hangingPunct="1">
              <a:spcAft>
                <a:spcPts val="0"/>
              </a:spcAft>
              <a:buFont typeface="Wingdings 3"/>
              <a:buNone/>
              <a:defRPr/>
            </a:pPr>
            <a:endParaRPr lang="en-US" b="1" dirty="0" smtClean="0">
              <a:ea typeface="+mn-ea"/>
              <a:cs typeface="+mn-cs"/>
            </a:endParaRPr>
          </a:p>
          <a:p>
            <a:pPr marL="274320" indent="-274320" eaLnBrk="1" fontAlgn="auto" hangingPunct="1">
              <a:spcAft>
                <a:spcPts val="0"/>
              </a:spcAft>
              <a:buFont typeface="Wingdings 3"/>
              <a:buNone/>
              <a:defRPr/>
            </a:pPr>
            <a:endParaRPr lang="en-US" b="1" dirty="0" smtClean="0">
              <a:ea typeface="+mn-ea"/>
              <a:cs typeface="+mn-cs"/>
            </a:endParaRPr>
          </a:p>
          <a:p>
            <a:pPr marL="274320" indent="-274320" eaLnBrk="1" fontAlgn="auto" hangingPunct="1">
              <a:spcAft>
                <a:spcPts val="0"/>
              </a:spcAft>
              <a:buFont typeface="Wingdings 3"/>
              <a:buNone/>
              <a:defRPr/>
            </a:pPr>
            <a:r>
              <a:rPr lang="en-US" b="1" dirty="0" smtClean="0">
                <a:ea typeface="+mn-ea"/>
                <a:cs typeface="+mn-cs"/>
              </a:rPr>
              <a:t>Dissemination</a:t>
            </a:r>
            <a:endParaRPr lang="en-US" b="1" dirty="0" smtClean="0">
              <a:ea typeface="+mn-ea"/>
              <a:cs typeface="+mn-cs"/>
            </a:endParaRPr>
          </a:p>
          <a:p>
            <a:pPr marL="274320" indent="-274320" eaLnBrk="1" fontAlgn="auto" hangingPunct="1">
              <a:spcAft>
                <a:spcPts val="0"/>
              </a:spcAft>
              <a:buFont typeface="Wingdings 3"/>
              <a:buNone/>
              <a:defRPr/>
            </a:pPr>
            <a:endParaRPr lang="en-US" b="1" dirty="0" smtClean="0">
              <a:ea typeface="+mn-ea"/>
              <a:cs typeface="+mn-cs"/>
            </a:endParaRPr>
          </a:p>
        </p:txBody>
      </p:sp>
      <p:pic>
        <p:nvPicPr>
          <p:cNvPr id="9" name="Picture 8"/>
          <p:cNvPicPr>
            <a:picLocks noChangeAspect="1" noChangeArrowheads="1"/>
          </p:cNvPicPr>
          <p:nvPr/>
        </p:nvPicPr>
        <p:blipFill>
          <a:blip r:embed="rId2"/>
          <a:srcRect/>
          <a:stretch>
            <a:fillRect/>
          </a:stretch>
        </p:blipFill>
        <p:spPr bwMode="auto">
          <a:xfrm>
            <a:off x="4800599" y="1107519"/>
            <a:ext cx="2506273" cy="751882"/>
          </a:xfrm>
          <a:prstGeom prst="rect">
            <a:avLst/>
          </a:prstGeom>
          <a:noFill/>
          <a:ln w="9525">
            <a:noFill/>
            <a:miter lim="800000"/>
            <a:headEnd/>
            <a:tailEnd/>
          </a:ln>
        </p:spPr>
      </p:pic>
      <p:pic>
        <p:nvPicPr>
          <p:cNvPr id="10" name="Picture 2"/>
          <p:cNvPicPr>
            <a:picLocks noChangeAspect="1" noChangeArrowheads="1"/>
          </p:cNvPicPr>
          <p:nvPr/>
        </p:nvPicPr>
        <p:blipFill>
          <a:blip r:embed="rId3"/>
          <a:srcRect/>
          <a:stretch>
            <a:fillRect/>
          </a:stretch>
        </p:blipFill>
        <p:spPr bwMode="auto">
          <a:xfrm>
            <a:off x="4800600" y="4798089"/>
            <a:ext cx="2506273" cy="1903202"/>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4800600" y="3048000"/>
            <a:ext cx="1243013" cy="1607630"/>
          </a:xfrm>
          <a:prstGeom prst="rect">
            <a:avLst/>
          </a:prstGeom>
          <a:noFill/>
          <a:ln w="9525">
            <a:noFill/>
            <a:miter lim="800000"/>
            <a:headEnd/>
            <a:tailEnd/>
          </a:ln>
        </p:spPr>
      </p:pic>
      <p:pic>
        <p:nvPicPr>
          <p:cNvPr id="3076" name="Picture 4"/>
          <p:cNvPicPr>
            <a:picLocks noChangeAspect="1" noChangeArrowheads="1"/>
          </p:cNvPicPr>
          <p:nvPr/>
        </p:nvPicPr>
        <p:blipFill>
          <a:blip r:embed="rId5"/>
          <a:srcRect/>
          <a:stretch>
            <a:fillRect/>
          </a:stretch>
        </p:blipFill>
        <p:spPr bwMode="auto">
          <a:xfrm>
            <a:off x="4814481" y="2133600"/>
            <a:ext cx="2495550" cy="568236"/>
          </a:xfrm>
          <a:prstGeom prst="rect">
            <a:avLst/>
          </a:prstGeom>
          <a:noFill/>
          <a:ln w="9525">
            <a:noFill/>
            <a:miter lim="800000"/>
            <a:headEnd/>
            <a:tailEnd/>
          </a:ln>
        </p:spPr>
      </p:pic>
      <p:pic>
        <p:nvPicPr>
          <p:cNvPr id="12290" name="Picture 2" descr="http://elections.gmu.edu/Midwest%20Mapping.jpg"/>
          <p:cNvPicPr>
            <a:picLocks noChangeAspect="1" noChangeArrowheads="1"/>
          </p:cNvPicPr>
          <p:nvPr/>
        </p:nvPicPr>
        <p:blipFill>
          <a:blip r:embed="rId6"/>
          <a:srcRect/>
          <a:stretch>
            <a:fillRect/>
          </a:stretch>
        </p:blipFill>
        <p:spPr bwMode="auto">
          <a:xfrm>
            <a:off x="6062256" y="3048000"/>
            <a:ext cx="1244617" cy="1607630"/>
          </a:xfrm>
          <a:prstGeom prst="rect">
            <a:avLst/>
          </a:prstGeom>
          <a:noFill/>
        </p:spPr>
      </p:pic>
    </p:spTree>
    <p:extLst>
      <p:ext uri="{BB962C8B-B14F-4D97-AF65-F5344CB8AC3E}">
        <p14:creationId xmlns:p14="http://schemas.microsoft.com/office/powerpoint/2010/main" val="242362148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Communities of Interest</a:t>
            </a:r>
            <a:endParaRPr lang="en-US" b="1" dirty="0"/>
          </a:p>
        </p:txBody>
      </p:sp>
      <p:sp>
        <p:nvSpPr>
          <p:cNvPr id="3" name="Content Placeholder 2"/>
          <p:cNvSpPr>
            <a:spLocks noGrp="1"/>
          </p:cNvSpPr>
          <p:nvPr>
            <p:ph sz="quarter" idx="1"/>
          </p:nvPr>
        </p:nvSpPr>
        <p:spPr/>
        <p:txBody>
          <a:bodyPr/>
          <a:lstStyle/>
          <a:p>
            <a:endParaRPr lang="en-US" dirty="0" smtClean="0"/>
          </a:p>
          <a:p>
            <a:endParaRPr lang="en-US" dirty="0"/>
          </a:p>
        </p:txBody>
      </p:sp>
      <p:pic>
        <p:nvPicPr>
          <p:cNvPr id="4" name="Picture 2"/>
          <p:cNvPicPr>
            <a:picLocks noChangeAspect="1" noChangeArrowheads="1"/>
          </p:cNvPicPr>
          <p:nvPr/>
        </p:nvPicPr>
        <p:blipFill>
          <a:blip r:embed="rId2"/>
          <a:srcRect l="38000" t="24889" r="39500" b="8889"/>
          <a:stretch>
            <a:fillRect/>
          </a:stretch>
        </p:blipFill>
        <p:spPr bwMode="auto">
          <a:xfrm>
            <a:off x="364018" y="1459210"/>
            <a:ext cx="2843593" cy="47076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 name="TextBox 4"/>
          <p:cNvSpPr txBox="1"/>
          <p:nvPr/>
        </p:nvSpPr>
        <p:spPr>
          <a:xfrm>
            <a:off x="3269877" y="2243386"/>
            <a:ext cx="5699951" cy="3139321"/>
          </a:xfrm>
          <a:prstGeom prst="rect">
            <a:avLst/>
          </a:prstGeom>
          <a:noFill/>
        </p:spPr>
        <p:txBody>
          <a:bodyPr wrap="square" rtlCol="0">
            <a:spAutoFit/>
          </a:bodyPr>
          <a:lstStyle/>
          <a:p>
            <a:r>
              <a:rPr lang="en-US" b="1" u="sng" dirty="0" smtClean="0"/>
              <a:t>Minneapolis, Minnesota City Council Redistricting</a:t>
            </a:r>
          </a:p>
          <a:p>
            <a:endParaRPr lang="en-US" dirty="0"/>
          </a:p>
          <a:p>
            <a:pPr marL="285750" indent="-285750">
              <a:buFont typeface="Arial" panose="020B0604020202020204" pitchFamily="34" charset="0"/>
              <a:buChar char="•"/>
            </a:pPr>
            <a:r>
              <a:rPr lang="en-US" dirty="0" smtClean="0"/>
              <a:t>In 2011, Newly formed citizen commission used our software</a:t>
            </a:r>
          </a:p>
          <a:p>
            <a:pPr marL="285750" indent="-285750">
              <a:buFont typeface="Arial" panose="020B0604020202020204" pitchFamily="34" charset="0"/>
              <a:buChar char="•"/>
            </a:pPr>
            <a:r>
              <a:rPr lang="en-US" dirty="0" smtClean="0"/>
              <a:t>Somali and Latino community groups drew districts for their communities, shared these districts with the commission</a:t>
            </a:r>
          </a:p>
          <a:p>
            <a:pPr marL="285750" indent="-285750">
              <a:buFont typeface="Arial" panose="020B0604020202020204" pitchFamily="34" charset="0"/>
              <a:buChar char="•"/>
            </a:pPr>
            <a:r>
              <a:rPr lang="en-US" dirty="0" smtClean="0"/>
              <a:t>Commission adopted the proposed districts</a:t>
            </a:r>
          </a:p>
          <a:p>
            <a:pPr marL="285750" indent="-285750">
              <a:buFont typeface="Arial" panose="020B0604020202020204" pitchFamily="34" charset="0"/>
              <a:buChar char="•"/>
            </a:pPr>
            <a:r>
              <a:rPr lang="en-US" dirty="0" smtClean="0"/>
              <a:t>In 2012, Minneapolis elected their first Somali and Latino city councilmembers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7654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Detecting Gerrymandering</a:t>
            </a:r>
            <a:endParaRPr lang="en-US" b="1" dirty="0"/>
          </a:p>
        </p:txBody>
      </p:sp>
      <p:sp>
        <p:nvSpPr>
          <p:cNvPr id="3" name="Content Placeholder 2"/>
          <p:cNvSpPr>
            <a:spLocks noGrp="1"/>
          </p:cNvSpPr>
          <p:nvPr>
            <p:ph sz="quarter" idx="1"/>
          </p:nvPr>
        </p:nvSpPr>
        <p:spPr/>
        <p:txBody>
          <a:bodyPr>
            <a:normAutofit/>
          </a:bodyPr>
          <a:lstStyle/>
          <a:p>
            <a:r>
              <a:rPr lang="en-US" dirty="0" smtClean="0"/>
              <a:t>US Courts have relied on evolution of redistricting plans during the redistricting process </a:t>
            </a:r>
            <a:r>
              <a:rPr lang="en-US" dirty="0"/>
              <a:t>(</a:t>
            </a:r>
            <a:r>
              <a:rPr lang="en-US" b="0" i="1" dirty="0" err="1"/>
              <a:t>Whitford</a:t>
            </a:r>
            <a:r>
              <a:rPr lang="en-US" b="0" i="1" dirty="0"/>
              <a:t> v. Gill, Brown v. </a:t>
            </a:r>
            <a:r>
              <a:rPr lang="en-US" b="0" i="1" dirty="0" err="1"/>
              <a:t>Detzner</a:t>
            </a:r>
            <a:r>
              <a:rPr lang="en-US" b="0" i="1" dirty="0" smtClean="0"/>
              <a:t>)</a:t>
            </a:r>
            <a:endParaRPr lang="en-US" dirty="0" smtClean="0"/>
          </a:p>
          <a:p>
            <a:pPr marL="342900" indent="-342900">
              <a:buFont typeface="Arial" panose="020B0604020202020204" pitchFamily="34" charset="0"/>
              <a:buChar char="•"/>
            </a:pPr>
            <a:r>
              <a:rPr lang="en-US" b="0" dirty="0" smtClean="0"/>
              <a:t>Transparency of the process important since it provides the courts more evidence to adjudicate constitutional and statutory violations</a:t>
            </a:r>
          </a:p>
          <a:p>
            <a:endParaRPr lang="en-US" dirty="0" smtClean="0"/>
          </a:p>
          <a:p>
            <a:r>
              <a:rPr lang="en-US" dirty="0" smtClean="0"/>
              <a:t>US Courts also analyze alternative plans to detect violations of constitutional or statutory criteria (</a:t>
            </a:r>
            <a:r>
              <a:rPr lang="en-US" b="0" i="1" dirty="0" smtClean="0"/>
              <a:t>Common in voting rights cases, but also see </a:t>
            </a:r>
            <a:r>
              <a:rPr lang="en-US" b="0" i="1" dirty="0"/>
              <a:t>Holt v. 2011 Legislative Reapportionment </a:t>
            </a:r>
            <a:r>
              <a:rPr lang="en-US" b="0" i="1" dirty="0" err="1" smtClean="0"/>
              <a:t>Comm'n</a:t>
            </a:r>
            <a:r>
              <a:rPr lang="en-US" i="1" dirty="0" smtClean="0"/>
              <a:t>)</a:t>
            </a:r>
            <a:endParaRPr lang="en-US" dirty="0" smtClean="0"/>
          </a:p>
          <a:p>
            <a:pPr marL="342900" indent="-342900">
              <a:buFont typeface="Arial" panose="020B0604020202020204" pitchFamily="34" charset="0"/>
              <a:buChar char="•"/>
            </a:pPr>
            <a:r>
              <a:rPr lang="en-US" b="0" dirty="0" smtClean="0"/>
              <a:t>If a plan exists that conforms better on mandatory criteria than the adopted plan, a gerrymandering exists</a:t>
            </a:r>
          </a:p>
          <a:p>
            <a:pPr marL="342900" indent="-34290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1255446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Incumbents</a:t>
            </a:r>
            <a:endParaRPr lang="en-US" b="1" dirty="0"/>
          </a:p>
        </p:txBody>
      </p:sp>
      <p:sp>
        <p:nvSpPr>
          <p:cNvPr id="3" name="Content Placeholder 2"/>
          <p:cNvSpPr>
            <a:spLocks noGrp="1"/>
          </p:cNvSpPr>
          <p:nvPr>
            <p:ph sz="quarter" idx="1"/>
          </p:nvPr>
        </p:nvSpPr>
        <p:spPr/>
        <p:txBody>
          <a:bodyPr/>
          <a:lstStyle/>
          <a:p>
            <a:pPr marL="342900" indent="-342900">
              <a:buFont typeface="Arial" panose="020B0604020202020204" pitchFamily="34" charset="0"/>
              <a:buChar char="•"/>
            </a:pPr>
            <a:r>
              <a:rPr lang="en-US" b="0" dirty="0" smtClean="0"/>
              <a:t>New issue for Mexico’s redistricting since members can now run for reelection</a:t>
            </a:r>
          </a:p>
          <a:p>
            <a:pPr marL="342900" indent="-342900">
              <a:buFont typeface="Arial" panose="020B0604020202020204" pitchFamily="34" charset="0"/>
              <a:buChar char="•"/>
            </a:pPr>
            <a:r>
              <a:rPr lang="en-US" b="0" dirty="0" smtClean="0"/>
              <a:t>US Supreme Court has ruled incumbency protection is a legitimate goal </a:t>
            </a:r>
            <a:r>
              <a:rPr lang="en-US" b="0" dirty="0"/>
              <a:t>(e.g., </a:t>
            </a:r>
            <a:r>
              <a:rPr lang="en-US" b="0" i="1" dirty="0"/>
              <a:t>Miller v Johnson</a:t>
            </a:r>
            <a:r>
              <a:rPr lang="en-US" b="0" dirty="0"/>
              <a:t>)</a:t>
            </a:r>
            <a:endParaRPr lang="en-US" b="0" dirty="0" smtClean="0"/>
          </a:p>
          <a:p>
            <a:pPr marL="342900" indent="-342900">
              <a:buFont typeface="Arial" panose="020B0604020202020204" pitchFamily="34" charset="0"/>
              <a:buChar char="•"/>
            </a:pPr>
            <a:r>
              <a:rPr lang="en-US" b="0" dirty="0" smtClean="0"/>
              <a:t>Incumbents are known to have cut potential future challengers out of their district (e.g., President Obama)</a:t>
            </a:r>
          </a:p>
          <a:p>
            <a:pPr marL="342900" indent="-342900">
              <a:buFont typeface="Arial" panose="020B0604020202020204" pitchFamily="34" charset="0"/>
              <a:buChar char="•"/>
            </a:pPr>
            <a:r>
              <a:rPr lang="en-US" b="0" dirty="0"/>
              <a:t>Some states forbid their redistricting authority to favor any </a:t>
            </a:r>
            <a:r>
              <a:rPr lang="en-US" b="0" dirty="0" smtClean="0"/>
              <a:t>candidate, including incumbents. </a:t>
            </a:r>
            <a:r>
              <a:rPr lang="en-US" b="0" dirty="0"/>
              <a:t>Some states </a:t>
            </a:r>
            <a:r>
              <a:rPr lang="en-US" b="0" dirty="0" smtClean="0"/>
              <a:t>forbid </a:t>
            </a:r>
            <a:r>
              <a:rPr lang="en-US" b="0" dirty="0"/>
              <a:t>redistricting authoring from knowing the location of incumbent </a:t>
            </a:r>
            <a:r>
              <a:rPr lang="en-US" b="0" dirty="0" smtClean="0"/>
              <a:t>homes</a:t>
            </a:r>
            <a:endParaRPr lang="en-US" b="0" dirty="0"/>
          </a:p>
        </p:txBody>
      </p:sp>
    </p:spTree>
    <p:extLst>
      <p:ext uri="{BB962C8B-B14F-4D97-AF65-F5344CB8AC3E}">
        <p14:creationId xmlns:p14="http://schemas.microsoft.com/office/powerpoint/2010/main" val="664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62500" lnSpcReduction="20000"/>
          </a:bodyPr>
          <a:lstStyle/>
          <a:p>
            <a:pPr>
              <a:lnSpc>
                <a:spcPct val="120000"/>
              </a:lnSpc>
              <a:spcBef>
                <a:spcPts val="0"/>
              </a:spcBef>
            </a:pPr>
            <a:r>
              <a:rPr lang="en-US" sz="4800" dirty="0"/>
              <a:t>United States Redistricting: Lessons For Mexico</a:t>
            </a:r>
            <a:endParaRPr lang="en-US" sz="4800" dirty="0"/>
          </a:p>
        </p:txBody>
      </p:sp>
      <p:sp>
        <p:nvSpPr>
          <p:cNvPr id="4" name="Date Placeholder 13"/>
          <p:cNvSpPr>
            <a:spLocks noGrp="1"/>
          </p:cNvSpPr>
          <p:nvPr>
            <p:ph type="dt" sz="half" idx="4294967295"/>
          </p:nvPr>
        </p:nvSpPr>
        <p:spPr>
          <a:xfrm>
            <a:off x="5791202" y="6404984"/>
            <a:ext cx="2888343" cy="365760"/>
          </a:xfrm>
          <a:prstGeom prst="rect">
            <a:avLst/>
          </a:prstGeom>
        </p:spPr>
        <p:txBody>
          <a:bodyPr vert="horz"/>
          <a:lstStyle>
            <a:lvl1pPr algn="r" eaLnBrk="1" latinLnBrk="0" hangingPunct="1">
              <a:defRPr kumimoji="0" sz="1000">
                <a:solidFill>
                  <a:srgbClr val="FFFFFF"/>
                </a:solidFill>
              </a:defRPr>
            </a:lvl1pPr>
          </a:lstStyle>
          <a:p>
            <a:endParaRPr lang="en-US" dirty="0"/>
          </a:p>
        </p:txBody>
      </p:sp>
      <p:sp>
        <p:nvSpPr>
          <p:cNvPr id="2" name="TextBox 1"/>
          <p:cNvSpPr txBox="1"/>
          <p:nvPr/>
        </p:nvSpPr>
        <p:spPr>
          <a:xfrm>
            <a:off x="156754" y="4737463"/>
            <a:ext cx="8830492" cy="1200329"/>
          </a:xfrm>
          <a:prstGeom prst="rect">
            <a:avLst/>
          </a:prstGeom>
          <a:noFill/>
        </p:spPr>
        <p:txBody>
          <a:bodyPr wrap="square" rtlCol="0">
            <a:spAutoFit/>
          </a:bodyPr>
          <a:lstStyle/>
          <a:p>
            <a:pPr algn="ctr"/>
            <a:r>
              <a:rPr lang="en-US" sz="2400" dirty="0" smtClean="0">
                <a:solidFill>
                  <a:schemeClr val="accent4">
                    <a:lumMod val="50000"/>
                  </a:schemeClr>
                </a:solidFill>
                <a:latin typeface="Calibri" panose="020F0502020204030204" pitchFamily="34" charset="0"/>
              </a:rPr>
              <a:t>Michael McDonald</a:t>
            </a:r>
          </a:p>
          <a:p>
            <a:pPr algn="ctr"/>
            <a:r>
              <a:rPr lang="en-US" sz="2400" dirty="0" smtClean="0">
                <a:solidFill>
                  <a:schemeClr val="accent4">
                    <a:lumMod val="50000"/>
                  </a:schemeClr>
                </a:solidFill>
                <a:latin typeface="Calibri" panose="020F0502020204030204" pitchFamily="34" charset="0"/>
              </a:rPr>
              <a:t>University of Florida</a:t>
            </a:r>
          </a:p>
          <a:p>
            <a:pPr algn="ctr"/>
            <a:r>
              <a:rPr lang="en-US" sz="2400" dirty="0" smtClean="0">
                <a:solidFill>
                  <a:schemeClr val="accent4">
                    <a:lumMod val="50000"/>
                  </a:schemeClr>
                </a:solidFill>
                <a:latin typeface="Calibri" panose="020F0502020204030204" pitchFamily="34" charset="0"/>
              </a:rPr>
              <a:t>www.electproject.org ● @</a:t>
            </a:r>
            <a:r>
              <a:rPr lang="en-US" sz="2400" dirty="0" err="1" smtClean="0">
                <a:solidFill>
                  <a:schemeClr val="accent4">
                    <a:lumMod val="50000"/>
                  </a:schemeClr>
                </a:solidFill>
                <a:latin typeface="Calibri" panose="020F0502020204030204" pitchFamily="34" charset="0"/>
              </a:rPr>
              <a:t>ElectProject</a:t>
            </a:r>
            <a:endParaRPr lang="en-US" sz="2400" dirty="0">
              <a:solidFill>
                <a:schemeClr val="accent4">
                  <a:lumMod val="50000"/>
                </a:schemeClr>
              </a:solidFill>
              <a:latin typeface="Calibri" panose="020F0502020204030204" pitchFamily="34" charset="0"/>
            </a:endParaRPr>
          </a:p>
        </p:txBody>
      </p:sp>
    </p:spTree>
    <p:extLst>
      <p:ext uri="{BB962C8B-B14F-4D97-AF65-F5344CB8AC3E}">
        <p14:creationId xmlns:p14="http://schemas.microsoft.com/office/powerpoint/2010/main" val="228504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D:\Research\redistricting\districtShapes\PA7_2010.jpg"/>
          <p:cNvPicPr>
            <a:picLocks noChangeAspect="1" noChangeArrowheads="1"/>
          </p:cNvPicPr>
          <p:nvPr/>
        </p:nvPicPr>
        <p:blipFill>
          <a:blip r:embed="rId2"/>
          <a:srcRect l="27060" t="28302" r="35669" b="26038"/>
          <a:stretch>
            <a:fillRect/>
          </a:stretch>
        </p:blipFill>
        <p:spPr bwMode="auto">
          <a:xfrm>
            <a:off x="3952063" y="5235258"/>
            <a:ext cx="2438325" cy="1622742"/>
          </a:xfrm>
          <a:prstGeom prst="rect">
            <a:avLst/>
          </a:prstGeom>
          <a:noFill/>
        </p:spPr>
      </p:pic>
      <p:pic>
        <p:nvPicPr>
          <p:cNvPr id="1026" name="Picture 2" descr="D:\Research\redistricting\2010 Data\MA\gerrymander.jpg"/>
          <p:cNvPicPr>
            <a:picLocks noChangeAspect="1" noChangeArrowheads="1"/>
          </p:cNvPicPr>
          <p:nvPr/>
        </p:nvPicPr>
        <p:blipFill>
          <a:blip r:embed="rId3"/>
          <a:srcRect b="1132"/>
          <a:stretch>
            <a:fillRect/>
          </a:stretch>
        </p:blipFill>
        <p:spPr bwMode="auto">
          <a:xfrm>
            <a:off x="1128141" y="1002802"/>
            <a:ext cx="7880318" cy="4232456"/>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04800"/>
            <a:ext cx="6004190" cy="628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D:\Research\redistricting\districtShapes\IFL5_2010.jpg"/>
          <p:cNvPicPr>
            <a:picLocks noChangeAspect="1" noChangeArrowheads="1"/>
          </p:cNvPicPr>
          <p:nvPr/>
        </p:nvPicPr>
        <p:blipFill>
          <a:blip r:embed="rId5"/>
          <a:srcRect l="35054" t="19245" r="44279" b="12453"/>
          <a:stretch>
            <a:fillRect/>
          </a:stretch>
        </p:blipFill>
        <p:spPr bwMode="auto">
          <a:xfrm>
            <a:off x="2118395" y="3429001"/>
            <a:ext cx="1812998" cy="3254965"/>
          </a:xfrm>
          <a:prstGeom prst="rect">
            <a:avLst/>
          </a:prstGeom>
          <a:noFill/>
        </p:spPr>
      </p:pic>
      <p:pic>
        <p:nvPicPr>
          <p:cNvPr id="1030" name="Picture 6" descr="D:\Research\redistricting\districtShapes\IL14_2000.jpg"/>
          <p:cNvPicPr>
            <a:picLocks noChangeAspect="1" noChangeArrowheads="1"/>
          </p:cNvPicPr>
          <p:nvPr/>
        </p:nvPicPr>
        <p:blipFill>
          <a:blip r:embed="rId6"/>
          <a:srcRect l="19680" t="30566" r="40589" b="22642"/>
          <a:stretch>
            <a:fillRect/>
          </a:stretch>
        </p:blipFill>
        <p:spPr bwMode="auto">
          <a:xfrm>
            <a:off x="3352800" y="47578"/>
            <a:ext cx="2067595" cy="1322819"/>
          </a:xfrm>
          <a:prstGeom prst="rect">
            <a:avLst/>
          </a:prstGeom>
          <a:noFill/>
        </p:spPr>
      </p:pic>
      <p:pic>
        <p:nvPicPr>
          <p:cNvPr id="1027" name="Picture 3" descr="D:\Research\redistricting\districtShapes\IL17_2000.jpg"/>
          <p:cNvPicPr>
            <a:picLocks noChangeAspect="1" noChangeArrowheads="1"/>
          </p:cNvPicPr>
          <p:nvPr/>
        </p:nvPicPr>
        <p:blipFill>
          <a:blip r:embed="rId7"/>
          <a:srcRect l="35054" t="26038" r="41204" b="24906"/>
          <a:stretch>
            <a:fillRect/>
          </a:stretch>
        </p:blipFill>
        <p:spPr bwMode="auto">
          <a:xfrm>
            <a:off x="-1" y="3884718"/>
            <a:ext cx="2153352" cy="2417034"/>
          </a:xfrm>
          <a:prstGeom prst="rect">
            <a:avLst/>
          </a:prstGeom>
          <a:noFill/>
        </p:spPr>
      </p:pic>
      <p:pic>
        <p:nvPicPr>
          <p:cNvPr id="1031" name="Picture 7" descr="D:\Research\redistricting\districtShapes\AZ2_2010.jpg"/>
          <p:cNvPicPr>
            <a:picLocks noChangeAspect="1" noChangeArrowheads="1"/>
          </p:cNvPicPr>
          <p:nvPr/>
        </p:nvPicPr>
        <p:blipFill>
          <a:blip r:embed="rId8"/>
          <a:srcRect l="28290" t="20377" r="30135" b="16981"/>
          <a:stretch>
            <a:fillRect/>
          </a:stretch>
        </p:blipFill>
        <p:spPr bwMode="auto">
          <a:xfrm>
            <a:off x="6918628" y="0"/>
            <a:ext cx="2225372" cy="1821499"/>
          </a:xfrm>
          <a:prstGeom prst="rect">
            <a:avLst/>
          </a:prstGeom>
          <a:noFill/>
        </p:spPr>
      </p:pic>
      <p:pic>
        <p:nvPicPr>
          <p:cNvPr id="1032" name="Picture 8" descr="D:\Research\redistricting\districtShapes\VA3_2010.jpg"/>
          <p:cNvPicPr>
            <a:picLocks noChangeAspect="1" noChangeArrowheads="1"/>
          </p:cNvPicPr>
          <p:nvPr/>
        </p:nvPicPr>
        <p:blipFill>
          <a:blip r:embed="rId9"/>
          <a:srcRect l="17835" t="32830" r="36284" b="12453"/>
          <a:stretch>
            <a:fillRect/>
          </a:stretch>
        </p:blipFill>
        <p:spPr bwMode="auto">
          <a:xfrm>
            <a:off x="-1" y="47575"/>
            <a:ext cx="1976303" cy="1280160"/>
          </a:xfrm>
          <a:prstGeom prst="rect">
            <a:avLst/>
          </a:prstGeom>
          <a:noFill/>
        </p:spPr>
      </p:pic>
      <p:pic>
        <p:nvPicPr>
          <p:cNvPr id="1033" name="Picture 9" descr="D:\Research\redistricting\districtShapes\TX23_2006.jpg"/>
          <p:cNvPicPr>
            <a:picLocks noChangeAspect="1" noChangeArrowheads="1"/>
          </p:cNvPicPr>
          <p:nvPr/>
        </p:nvPicPr>
        <p:blipFill>
          <a:blip r:embed="rId10"/>
          <a:srcRect l="30135" t="37358" r="35669" b="26038"/>
          <a:stretch>
            <a:fillRect/>
          </a:stretch>
        </p:blipFill>
        <p:spPr bwMode="auto">
          <a:xfrm>
            <a:off x="6553200" y="5495245"/>
            <a:ext cx="2338843" cy="1360026"/>
          </a:xfrm>
          <a:prstGeom prst="rect">
            <a:avLst/>
          </a:prstGeom>
          <a:noFill/>
        </p:spPr>
      </p:pic>
    </p:spTree>
    <p:extLst>
      <p:ext uri="{BB962C8B-B14F-4D97-AF65-F5344CB8AC3E}">
        <p14:creationId xmlns:p14="http://schemas.microsoft.com/office/powerpoint/2010/main" val="3344887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par>
                                <p:cTn id="8" presetID="56" presetClass="path" presetSubtype="0" accel="50000" decel="50000" fill="hold" nodeType="withEffect">
                                  <p:stCondLst>
                                    <p:cond delay="0"/>
                                  </p:stCondLst>
                                  <p:childTnLst>
                                    <p:animMotion origin="layout" path="M 4.72222E-6 2.22222E-6 L 0.21336 -0.33334 " pathEditMode="relative" rAng="0" ptsTypes="AA">
                                      <p:cBhvr>
                                        <p:cTn id="9" dur="2000" fill="hold"/>
                                        <p:tgtEl>
                                          <p:spTgt spid="2"/>
                                        </p:tgtEl>
                                        <p:attrNameLst>
                                          <p:attrName>ppt_x</p:attrName>
                                          <p:attrName>ppt_y</p:attrName>
                                        </p:attrNameLst>
                                      </p:cBhvr>
                                      <p:rCtr x="10700" y="-16700"/>
                                    </p:animMotion>
                                  </p:childTnLst>
                                </p:cTn>
                              </p:par>
                              <p:par>
                                <p:cTn id="10" presetID="53" presetClass="exit" presetSubtype="0" fill="hold" nodeType="withEffect">
                                  <p:stCondLst>
                                    <p:cond delay="0"/>
                                  </p:stCondLst>
                                  <p:childTnLst>
                                    <p:anim calcmode="lin" valueType="num">
                                      <p:cBhvr>
                                        <p:cTn id="11" dur="2000"/>
                                        <p:tgtEl>
                                          <p:spTgt spid="2"/>
                                        </p:tgtEl>
                                        <p:attrNameLst>
                                          <p:attrName>ppt_w</p:attrName>
                                        </p:attrNameLst>
                                      </p:cBhvr>
                                      <p:tavLst>
                                        <p:tav tm="0">
                                          <p:val>
                                            <p:strVal val="ppt_w"/>
                                          </p:val>
                                        </p:tav>
                                        <p:tav tm="100000">
                                          <p:val>
                                            <p:fltVal val="0"/>
                                          </p:val>
                                        </p:tav>
                                      </p:tavLst>
                                    </p:anim>
                                    <p:anim calcmode="lin" valueType="num">
                                      <p:cBhvr>
                                        <p:cTn id="12" dur="2000"/>
                                        <p:tgtEl>
                                          <p:spTgt spid="2"/>
                                        </p:tgtEl>
                                        <p:attrNameLst>
                                          <p:attrName>ppt_h</p:attrName>
                                        </p:attrNameLst>
                                      </p:cBhvr>
                                      <p:tavLst>
                                        <p:tav tm="0">
                                          <p:val>
                                            <p:strVal val="ppt_h"/>
                                          </p:val>
                                        </p:tav>
                                        <p:tav tm="100000">
                                          <p:val>
                                            <p:fltVal val="0"/>
                                          </p:val>
                                        </p:tav>
                                      </p:tavLst>
                                    </p:anim>
                                    <p:animEffect transition="out" filter="fade">
                                      <p:cBhvr>
                                        <p:cTn id="13" dur="2000"/>
                                        <p:tgtEl>
                                          <p:spTgt spid="2"/>
                                        </p:tgtEl>
                                      </p:cBhvr>
                                    </p:animEffect>
                                    <p:set>
                                      <p:cBhvr>
                                        <p:cTn id="14" dur="1" fill="hold">
                                          <p:stCondLst>
                                            <p:cond delay="1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fade">
                                      <p:cBhvr>
                                        <p:cTn id="19" dur="1000"/>
                                        <p:tgtEl>
                                          <p:spTgt spid="102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Effect transition="in" filter="fade">
                                      <p:cBhvr>
                                        <p:cTn id="27" dur="1000"/>
                                        <p:tgtEl>
                                          <p:spTgt spid="102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1000"/>
                                        <p:tgtEl>
                                          <p:spTgt spid="1031"/>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1000"/>
                                        <p:tgtEl>
                                          <p:spTgt spid="1028"/>
                                        </p:tgtEl>
                                      </p:cBhvr>
                                    </p:animEffect>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1032"/>
                                        </p:tgtEl>
                                        <p:attrNameLst>
                                          <p:attrName>style.visibility</p:attrName>
                                        </p:attrNameLst>
                                      </p:cBhvr>
                                      <p:to>
                                        <p:strVal val="visible"/>
                                      </p:to>
                                    </p:set>
                                    <p:animEffect transition="in" filter="fade">
                                      <p:cBhvr>
                                        <p:cTn id="43" dur="1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United States Redistricting</a:t>
            </a:r>
            <a:endParaRPr lang="en-US" b="1" dirty="0"/>
          </a:p>
        </p:txBody>
      </p:sp>
      <p:sp>
        <p:nvSpPr>
          <p:cNvPr id="3" name="Content Placeholder 2"/>
          <p:cNvSpPr>
            <a:spLocks noGrp="1"/>
          </p:cNvSpPr>
          <p:nvPr>
            <p:ph sz="quarter" idx="1"/>
          </p:nvPr>
        </p:nvSpPr>
        <p:spPr/>
        <p:txBody>
          <a:bodyPr/>
          <a:lstStyle/>
          <a:p>
            <a:pPr marL="342900" indent="-342900">
              <a:buFont typeface="Arial" panose="020B0604020202020204" pitchFamily="34" charset="0"/>
              <a:buChar char="•"/>
            </a:pPr>
            <a:r>
              <a:rPr lang="en-US" dirty="0" smtClean="0"/>
              <a:t>Decentralized</a:t>
            </a:r>
          </a:p>
          <a:p>
            <a:pPr marL="891540" lvl="2" indent="-342900">
              <a:buFont typeface="Arial" panose="020B0604020202020204" pitchFamily="34" charset="0"/>
              <a:buChar char="•"/>
            </a:pPr>
            <a:r>
              <a:rPr lang="en-US" dirty="0" smtClean="0"/>
              <a:t>Each state has different processes </a:t>
            </a:r>
            <a:r>
              <a:rPr lang="en-US" dirty="0" smtClean="0"/>
              <a:t>and </a:t>
            </a:r>
            <a:r>
              <a:rPr lang="en-US" dirty="0" smtClean="0"/>
              <a:t>criteria</a:t>
            </a:r>
          </a:p>
          <a:p>
            <a:pPr marL="342900" indent="-342900">
              <a:buFont typeface="Arial" panose="020B0604020202020204" pitchFamily="34" charset="0"/>
              <a:buChar char="•"/>
            </a:pPr>
            <a:r>
              <a:rPr lang="en-US" dirty="0" smtClean="0"/>
              <a:t>Political</a:t>
            </a:r>
            <a:endParaRPr lang="en-US" dirty="0" smtClean="0"/>
          </a:p>
          <a:p>
            <a:pPr marL="891540" lvl="2" indent="-342900">
              <a:buFont typeface="Arial" panose="020B0604020202020204" pitchFamily="34" charset="0"/>
              <a:buChar char="•"/>
            </a:pPr>
            <a:r>
              <a:rPr lang="en-US" dirty="0" smtClean="0"/>
              <a:t>If one party controls </a:t>
            </a:r>
            <a:r>
              <a:rPr lang="en-US" dirty="0" smtClean="0"/>
              <a:t>process, they </a:t>
            </a:r>
            <a:r>
              <a:rPr lang="en-US" dirty="0" smtClean="0"/>
              <a:t>will produce </a:t>
            </a:r>
            <a:r>
              <a:rPr lang="en-US" dirty="0" smtClean="0"/>
              <a:t>a partisan </a:t>
            </a:r>
            <a:r>
              <a:rPr lang="en-US" dirty="0" smtClean="0"/>
              <a:t>gerrymander</a:t>
            </a:r>
          </a:p>
          <a:p>
            <a:pPr marL="891540" lvl="2" indent="-342900">
              <a:buFont typeface="Arial" panose="020B0604020202020204" pitchFamily="34" charset="0"/>
              <a:buChar char="•"/>
            </a:pPr>
            <a:r>
              <a:rPr lang="en-US" dirty="0" smtClean="0"/>
              <a:t>If divided control, bipartisan compromise </a:t>
            </a:r>
            <a:r>
              <a:rPr lang="en-US" dirty="0" smtClean="0"/>
              <a:t>results or </a:t>
            </a:r>
            <a:r>
              <a:rPr lang="en-US" dirty="0" smtClean="0"/>
              <a:t>courts intervene</a:t>
            </a:r>
          </a:p>
          <a:p>
            <a:pPr marL="342900" indent="-342900">
              <a:buFont typeface="Arial" panose="020B0604020202020204" pitchFamily="34" charset="0"/>
              <a:buChar char="•"/>
            </a:pPr>
            <a:r>
              <a:rPr lang="en-US" dirty="0" smtClean="0"/>
              <a:t>Litigated</a:t>
            </a:r>
          </a:p>
          <a:p>
            <a:pPr marL="891540" lvl="2" indent="-342900">
              <a:buFont typeface="Arial" panose="020B0604020202020204" pitchFamily="34" charset="0"/>
              <a:buChar char="•"/>
            </a:pPr>
            <a:r>
              <a:rPr lang="en-US" dirty="0" smtClean="0"/>
              <a:t>Federal and state courts frequently adjudicate allegations of constitutional and statutory violations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00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Legal Criteria</a:t>
            </a:r>
            <a:endParaRPr lang="en-US" b="1" dirty="0"/>
          </a:p>
        </p:txBody>
      </p:sp>
      <p:sp>
        <p:nvSpPr>
          <p:cNvPr id="3" name="Content Placeholder 2"/>
          <p:cNvSpPr>
            <a:spLocks noGrp="1"/>
          </p:cNvSpPr>
          <p:nvPr>
            <p:ph sz="quarter" idx="1"/>
          </p:nvPr>
        </p:nvSpPr>
        <p:spPr>
          <a:xfrm>
            <a:off x="301752" y="1527047"/>
            <a:ext cx="8503920" cy="4917295"/>
          </a:xfrm>
        </p:spPr>
        <p:txBody>
          <a:bodyPr/>
          <a:lstStyle/>
          <a:p>
            <a:pPr algn="ctr"/>
            <a:r>
              <a:rPr lang="en-US" sz="2400" u="sng" dirty="0" smtClean="0"/>
              <a:t>1960s: </a:t>
            </a:r>
            <a:r>
              <a:rPr lang="en-US" sz="2400" u="sng" dirty="0"/>
              <a:t>Supreme Court R</a:t>
            </a:r>
            <a:r>
              <a:rPr lang="en-US" sz="2400" u="sng" dirty="0" smtClean="0"/>
              <a:t>ules </a:t>
            </a:r>
            <a:r>
              <a:rPr lang="en-US" sz="2400" u="sng" dirty="0"/>
              <a:t>D</a:t>
            </a:r>
            <a:r>
              <a:rPr lang="en-US" sz="2400" u="sng" dirty="0" smtClean="0"/>
              <a:t>istricts </a:t>
            </a:r>
            <a:r>
              <a:rPr lang="en-US" sz="2400" u="sng" dirty="0"/>
              <a:t>M</a:t>
            </a:r>
            <a:r>
              <a:rPr lang="en-US" sz="2400" u="sng" dirty="0" smtClean="0"/>
              <a:t>ust </a:t>
            </a:r>
            <a:r>
              <a:rPr lang="en-US" sz="2400" u="sng" dirty="0"/>
              <a:t>B</a:t>
            </a:r>
            <a:r>
              <a:rPr lang="en-US" sz="2400" u="sng" dirty="0" smtClean="0"/>
              <a:t>e of Equal </a:t>
            </a:r>
            <a:r>
              <a:rPr lang="en-US" sz="2400" u="sng" dirty="0"/>
              <a:t>P</a:t>
            </a:r>
            <a:r>
              <a:rPr lang="en-US" sz="2400" u="sng" dirty="0" smtClean="0"/>
              <a:t>opulation</a:t>
            </a:r>
          </a:p>
          <a:p>
            <a:pPr algn="ctr"/>
            <a:r>
              <a:rPr lang="en-US" b="0" dirty="0" smtClean="0"/>
              <a:t>New Census </a:t>
            </a:r>
            <a:r>
              <a:rPr lang="en-US" b="0" dirty="0"/>
              <a:t>→ </a:t>
            </a:r>
            <a:r>
              <a:rPr lang="en-US" b="0" dirty="0" smtClean="0"/>
              <a:t>New </a:t>
            </a:r>
            <a:r>
              <a:rPr lang="en-US" b="0" dirty="0"/>
              <a:t>D</a:t>
            </a:r>
            <a:r>
              <a:rPr lang="en-US" b="0" dirty="0" smtClean="0"/>
              <a:t>istricts</a:t>
            </a:r>
          </a:p>
          <a:p>
            <a:pPr algn="ctr"/>
            <a:endParaRPr lang="en-US" sz="1000" dirty="0" smtClean="0"/>
          </a:p>
          <a:p>
            <a:pPr algn="ctr"/>
            <a:r>
              <a:rPr lang="en-US" sz="2400" u="sng" dirty="0" smtClean="0"/>
              <a:t>1965 Voting Rights Act &amp; 14</a:t>
            </a:r>
            <a:r>
              <a:rPr lang="en-US" sz="2400" u="sng" baseline="30000" dirty="0" smtClean="0"/>
              <a:t>th</a:t>
            </a:r>
            <a:r>
              <a:rPr lang="en-US" sz="2400" u="sng" dirty="0" smtClean="0"/>
              <a:t> Amendment</a:t>
            </a:r>
          </a:p>
          <a:p>
            <a:pPr algn="ctr"/>
            <a:r>
              <a:rPr lang="en-US" b="0" dirty="0" smtClean="0"/>
              <a:t>Minority Representation</a:t>
            </a:r>
            <a:endParaRPr lang="en-US" b="0" dirty="0"/>
          </a:p>
          <a:p>
            <a:pPr algn="ctr"/>
            <a:endParaRPr lang="en-US" sz="1000" dirty="0"/>
          </a:p>
          <a:p>
            <a:pPr algn="ctr"/>
            <a:r>
              <a:rPr lang="en-US" sz="2400" u="sng" dirty="0" smtClean="0"/>
              <a:t>Additional State Criteria</a:t>
            </a:r>
            <a:endParaRPr lang="en-US" sz="2400" u="sng" dirty="0"/>
          </a:p>
          <a:p>
            <a:pPr algn="ctr"/>
            <a:r>
              <a:rPr lang="en-US" b="0" dirty="0" smtClean="0">
                <a:ea typeface="ＭＳ Ｐゴシック"/>
              </a:rPr>
              <a:t>Contiguity, Compactness, Respect Political </a:t>
            </a:r>
            <a:r>
              <a:rPr lang="en-US" b="0" dirty="0">
                <a:ea typeface="ＭＳ Ｐゴシック"/>
              </a:rPr>
              <a:t>B</a:t>
            </a:r>
            <a:r>
              <a:rPr lang="en-US" b="0" dirty="0" smtClean="0">
                <a:ea typeface="ＭＳ Ｐゴシック"/>
              </a:rPr>
              <a:t>oundaries, Nesting, Communities of Interest, and Retention of District Cores</a:t>
            </a:r>
          </a:p>
          <a:p>
            <a:pPr algn="ctr"/>
            <a:endParaRPr lang="en-US" sz="1000" dirty="0" smtClean="0">
              <a:ea typeface="ＭＳ Ｐゴシック"/>
            </a:endParaRPr>
          </a:p>
          <a:p>
            <a:pPr algn="ctr"/>
            <a:r>
              <a:rPr lang="en-US" sz="2400" u="sng" dirty="0" smtClean="0">
                <a:ea typeface="ＭＳ Ｐゴシック"/>
              </a:rPr>
              <a:t>Political Considerations</a:t>
            </a:r>
            <a:endParaRPr lang="en-US" sz="2400" u="sng" dirty="0"/>
          </a:p>
          <a:p>
            <a:pPr algn="ctr"/>
            <a:r>
              <a:rPr lang="en-US" b="0" dirty="0" smtClean="0"/>
              <a:t>Partisanship and Incumbent Protection</a:t>
            </a:r>
          </a:p>
          <a:p>
            <a:endParaRPr lang="en-US" dirty="0"/>
          </a:p>
        </p:txBody>
      </p:sp>
    </p:spTree>
    <p:extLst>
      <p:ext uri="{BB962C8B-B14F-4D97-AF65-F5344CB8AC3E}">
        <p14:creationId xmlns:p14="http://schemas.microsoft.com/office/powerpoint/2010/main" val="171316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Legal Criteria</a:t>
            </a:r>
            <a:endParaRPr lang="en-US" b="1" dirty="0"/>
          </a:p>
        </p:txBody>
      </p:sp>
      <p:sp>
        <p:nvSpPr>
          <p:cNvPr id="3" name="Content Placeholder 2"/>
          <p:cNvSpPr>
            <a:spLocks noGrp="1"/>
          </p:cNvSpPr>
          <p:nvPr>
            <p:ph sz="quarter" idx="1"/>
          </p:nvPr>
        </p:nvSpPr>
        <p:spPr>
          <a:xfrm>
            <a:off x="301752" y="1527047"/>
            <a:ext cx="8503920" cy="4917295"/>
          </a:xfrm>
        </p:spPr>
        <p:txBody>
          <a:bodyPr/>
          <a:lstStyle/>
          <a:p>
            <a:pPr algn="ctr"/>
            <a:r>
              <a:rPr lang="en-US" sz="2400" u="sng" dirty="0" smtClean="0"/>
              <a:t>1960s: </a:t>
            </a:r>
            <a:r>
              <a:rPr lang="en-US" sz="2400" u="sng" dirty="0"/>
              <a:t>Supreme Court R</a:t>
            </a:r>
            <a:r>
              <a:rPr lang="en-US" sz="2400" u="sng" dirty="0" smtClean="0"/>
              <a:t>ules </a:t>
            </a:r>
            <a:r>
              <a:rPr lang="en-US" sz="2400" u="sng" dirty="0"/>
              <a:t>D</a:t>
            </a:r>
            <a:r>
              <a:rPr lang="en-US" sz="2400" u="sng" dirty="0" smtClean="0"/>
              <a:t>istricts </a:t>
            </a:r>
            <a:r>
              <a:rPr lang="en-US" sz="2400" u="sng" dirty="0"/>
              <a:t>M</a:t>
            </a:r>
            <a:r>
              <a:rPr lang="en-US" sz="2400" u="sng" dirty="0" smtClean="0"/>
              <a:t>ust </a:t>
            </a:r>
            <a:r>
              <a:rPr lang="en-US" sz="2400" u="sng" dirty="0"/>
              <a:t>B</a:t>
            </a:r>
            <a:r>
              <a:rPr lang="en-US" sz="2400" u="sng" dirty="0" smtClean="0"/>
              <a:t>e of Equal </a:t>
            </a:r>
            <a:r>
              <a:rPr lang="en-US" sz="2400" u="sng" dirty="0"/>
              <a:t>P</a:t>
            </a:r>
            <a:r>
              <a:rPr lang="en-US" sz="2400" u="sng" dirty="0" smtClean="0"/>
              <a:t>opulation</a:t>
            </a:r>
          </a:p>
          <a:p>
            <a:pPr algn="ctr"/>
            <a:r>
              <a:rPr lang="en-US" b="0" dirty="0" smtClean="0"/>
              <a:t>New Census </a:t>
            </a:r>
            <a:r>
              <a:rPr lang="en-US" b="0" dirty="0"/>
              <a:t>→ </a:t>
            </a:r>
            <a:r>
              <a:rPr lang="en-US" b="0" dirty="0" smtClean="0"/>
              <a:t>New </a:t>
            </a:r>
            <a:r>
              <a:rPr lang="en-US" b="0" dirty="0"/>
              <a:t>D</a:t>
            </a:r>
            <a:r>
              <a:rPr lang="en-US" b="0" dirty="0" smtClean="0"/>
              <a:t>istricts</a:t>
            </a:r>
          </a:p>
          <a:p>
            <a:pPr algn="ctr"/>
            <a:endParaRPr lang="en-US" sz="1000" dirty="0" smtClean="0"/>
          </a:p>
          <a:p>
            <a:pPr algn="ctr"/>
            <a:r>
              <a:rPr lang="en-US" sz="2400" u="sng" dirty="0" smtClean="0">
                <a:solidFill>
                  <a:srgbClr val="FF0000"/>
                </a:solidFill>
              </a:rPr>
              <a:t>1965 Voting Rights Act &amp; 14</a:t>
            </a:r>
            <a:r>
              <a:rPr lang="en-US" sz="2400" u="sng" baseline="30000" dirty="0" smtClean="0">
                <a:solidFill>
                  <a:srgbClr val="FF0000"/>
                </a:solidFill>
              </a:rPr>
              <a:t>th</a:t>
            </a:r>
            <a:r>
              <a:rPr lang="en-US" sz="2400" u="sng" dirty="0" smtClean="0">
                <a:solidFill>
                  <a:srgbClr val="FF0000"/>
                </a:solidFill>
              </a:rPr>
              <a:t> Amendment</a:t>
            </a:r>
          </a:p>
          <a:p>
            <a:pPr algn="ctr"/>
            <a:r>
              <a:rPr lang="en-US" b="0" dirty="0" smtClean="0">
                <a:solidFill>
                  <a:srgbClr val="FF0000"/>
                </a:solidFill>
              </a:rPr>
              <a:t>Minority Representation</a:t>
            </a:r>
            <a:endParaRPr lang="en-US" b="0" dirty="0">
              <a:solidFill>
                <a:srgbClr val="FF0000"/>
              </a:solidFill>
            </a:endParaRPr>
          </a:p>
          <a:p>
            <a:pPr algn="ctr"/>
            <a:endParaRPr lang="en-US" sz="1000" dirty="0"/>
          </a:p>
          <a:p>
            <a:pPr algn="ctr"/>
            <a:r>
              <a:rPr lang="en-US" sz="2400" u="sng" dirty="0" smtClean="0"/>
              <a:t>Additional State Criteria</a:t>
            </a:r>
            <a:endParaRPr lang="en-US" sz="2400" u="sng" dirty="0"/>
          </a:p>
          <a:p>
            <a:pPr algn="ctr"/>
            <a:r>
              <a:rPr lang="en-US" b="0" dirty="0" smtClean="0">
                <a:ea typeface="ＭＳ Ｐゴシック"/>
              </a:rPr>
              <a:t>Contiguity, Compactness, Respect Political </a:t>
            </a:r>
            <a:r>
              <a:rPr lang="en-US" b="0" dirty="0">
                <a:ea typeface="ＭＳ Ｐゴシック"/>
              </a:rPr>
              <a:t>B</a:t>
            </a:r>
            <a:r>
              <a:rPr lang="en-US" b="0" dirty="0" smtClean="0">
                <a:ea typeface="ＭＳ Ｐゴシック"/>
              </a:rPr>
              <a:t>oundaries, Nesting, </a:t>
            </a:r>
            <a:r>
              <a:rPr lang="en-US" b="0" dirty="0" smtClean="0">
                <a:solidFill>
                  <a:srgbClr val="FF0000"/>
                </a:solidFill>
                <a:ea typeface="ＭＳ Ｐゴシック"/>
              </a:rPr>
              <a:t>Communities of Interest</a:t>
            </a:r>
            <a:r>
              <a:rPr lang="en-US" b="0" dirty="0" smtClean="0">
                <a:ea typeface="ＭＳ Ｐゴシック"/>
              </a:rPr>
              <a:t>, and Retention of District Cores</a:t>
            </a:r>
          </a:p>
          <a:p>
            <a:pPr algn="ctr"/>
            <a:endParaRPr lang="en-US" sz="1000" dirty="0" smtClean="0">
              <a:ea typeface="ＭＳ Ｐゴシック"/>
            </a:endParaRPr>
          </a:p>
          <a:p>
            <a:pPr algn="ctr"/>
            <a:r>
              <a:rPr lang="en-US" sz="2400" u="sng" dirty="0" smtClean="0">
                <a:solidFill>
                  <a:srgbClr val="FF0000"/>
                </a:solidFill>
                <a:ea typeface="ＭＳ Ｐゴシック"/>
              </a:rPr>
              <a:t>Political Considerations</a:t>
            </a:r>
            <a:endParaRPr lang="en-US" sz="2400" u="sng" dirty="0">
              <a:solidFill>
                <a:srgbClr val="FF0000"/>
              </a:solidFill>
            </a:endParaRPr>
          </a:p>
          <a:p>
            <a:pPr algn="ctr"/>
            <a:r>
              <a:rPr lang="en-US" b="0" dirty="0" smtClean="0">
                <a:solidFill>
                  <a:srgbClr val="FF0000"/>
                </a:solidFill>
              </a:rPr>
              <a:t>Partisanship and Incumbent Protection</a:t>
            </a:r>
          </a:p>
          <a:p>
            <a:endParaRPr lang="en-US" dirty="0"/>
          </a:p>
        </p:txBody>
      </p:sp>
    </p:spTree>
    <p:extLst>
      <p:ext uri="{BB962C8B-B14F-4D97-AF65-F5344CB8AC3E}">
        <p14:creationId xmlns:p14="http://schemas.microsoft.com/office/powerpoint/2010/main" val="157899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All About Redistricting</a:t>
            </a:r>
            <a:endParaRPr lang="en-US" b="1" dirty="0"/>
          </a:p>
        </p:txBody>
      </p:sp>
      <p:sp>
        <p:nvSpPr>
          <p:cNvPr id="3" name="Content Placeholder 2"/>
          <p:cNvSpPr>
            <a:spLocks noGrp="1"/>
          </p:cNvSpPr>
          <p:nvPr>
            <p:ph sz="quarter" idx="1"/>
          </p:nvPr>
        </p:nvSpPr>
        <p:spPr/>
        <p:txBody>
          <a:bodyPr/>
          <a:lstStyle/>
          <a:p>
            <a:pPr algn="ctr"/>
            <a:r>
              <a:rPr lang="en-US" b="0" dirty="0">
                <a:hlinkClick r:id="rId2"/>
              </a:rPr>
              <a:t>http://redistricting.lls.edu</a:t>
            </a:r>
            <a:r>
              <a:rPr lang="en-US" b="0" dirty="0" smtClean="0">
                <a:hlinkClick r:id="rId2"/>
              </a:rPr>
              <a:t>/</a:t>
            </a:r>
            <a:endParaRPr lang="en-US" b="0"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2001284" y="2027145"/>
            <a:ext cx="5135336" cy="4071903"/>
          </a:xfrm>
          <a:prstGeom prst="rect">
            <a:avLst/>
          </a:prstGeom>
        </p:spPr>
      </p:pic>
    </p:spTree>
    <p:extLst>
      <p:ext uri="{BB962C8B-B14F-4D97-AF65-F5344CB8AC3E}">
        <p14:creationId xmlns:p14="http://schemas.microsoft.com/office/powerpoint/2010/main" val="380980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268288" y="1130887"/>
            <a:ext cx="8534400" cy="758952"/>
          </a:xfrm>
        </p:spPr>
        <p:txBody>
          <a:bodyPr/>
          <a:lstStyle/>
          <a:p>
            <a:pPr eaLnBrk="1" hangingPunct="1"/>
            <a:r>
              <a:rPr lang="en-US" altLang="en-US" sz="4000" dirty="0" smtClean="0"/>
              <a:t>Minority </a:t>
            </a:r>
            <a:r>
              <a:rPr lang="en-US" altLang="en-US" sz="4000" dirty="0" smtClean="0"/>
              <a:t>Representation</a:t>
            </a:r>
            <a:endParaRPr lang="en-US" altLang="en-US" sz="4000" dirty="0" smtClean="0"/>
          </a:p>
        </p:txBody>
      </p:sp>
      <p:grpSp>
        <p:nvGrpSpPr>
          <p:cNvPr id="22531" name="Group 42"/>
          <p:cNvGrpSpPr>
            <a:grpSpLocks/>
          </p:cNvGrpSpPr>
          <p:nvPr/>
        </p:nvGrpSpPr>
        <p:grpSpPr bwMode="auto">
          <a:xfrm>
            <a:off x="1651000" y="2555875"/>
            <a:ext cx="2289175" cy="2297113"/>
            <a:chOff x="1406525" y="2432050"/>
            <a:chExt cx="879475" cy="882650"/>
          </a:xfrm>
        </p:grpSpPr>
        <p:sp>
          <p:nvSpPr>
            <p:cNvPr id="22579" name="Oval 3"/>
            <p:cNvSpPr>
              <a:spLocks noChangeArrowheads="1"/>
            </p:cNvSpPr>
            <p:nvPr/>
          </p:nvSpPr>
          <p:spPr bwMode="auto">
            <a:xfrm>
              <a:off x="140652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0" name="Oval 4"/>
            <p:cNvSpPr>
              <a:spLocks noChangeArrowheads="1"/>
            </p:cNvSpPr>
            <p:nvPr/>
          </p:nvSpPr>
          <p:spPr bwMode="auto">
            <a:xfrm>
              <a:off x="1558815" y="2432050"/>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1" name="Oval 5"/>
            <p:cNvSpPr>
              <a:spLocks noChangeArrowheads="1"/>
            </p:cNvSpPr>
            <p:nvPr/>
          </p:nvSpPr>
          <p:spPr bwMode="auto">
            <a:xfrm>
              <a:off x="1711105" y="243395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2" name="Oval 6"/>
            <p:cNvSpPr>
              <a:spLocks noChangeArrowheads="1"/>
            </p:cNvSpPr>
            <p:nvPr/>
          </p:nvSpPr>
          <p:spPr bwMode="auto">
            <a:xfrm>
              <a:off x="186339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3" name="Oval 7"/>
            <p:cNvSpPr>
              <a:spLocks noChangeArrowheads="1"/>
            </p:cNvSpPr>
            <p:nvPr/>
          </p:nvSpPr>
          <p:spPr bwMode="auto">
            <a:xfrm>
              <a:off x="201568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4" name="Oval 8"/>
            <p:cNvSpPr>
              <a:spLocks noChangeArrowheads="1"/>
            </p:cNvSpPr>
            <p:nvPr/>
          </p:nvSpPr>
          <p:spPr bwMode="auto">
            <a:xfrm>
              <a:off x="216797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5" name="Oval 9"/>
            <p:cNvSpPr>
              <a:spLocks noChangeArrowheads="1"/>
            </p:cNvSpPr>
            <p:nvPr/>
          </p:nvSpPr>
          <p:spPr bwMode="auto">
            <a:xfrm>
              <a:off x="140652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6" name="Oval 10"/>
            <p:cNvSpPr>
              <a:spLocks noChangeArrowheads="1"/>
            </p:cNvSpPr>
            <p:nvPr/>
          </p:nvSpPr>
          <p:spPr bwMode="auto">
            <a:xfrm>
              <a:off x="1558815" y="2584560"/>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7" name="Oval 11"/>
            <p:cNvSpPr>
              <a:spLocks noChangeArrowheads="1"/>
            </p:cNvSpPr>
            <p:nvPr/>
          </p:nvSpPr>
          <p:spPr bwMode="auto">
            <a:xfrm>
              <a:off x="1711105" y="258646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8" name="Oval 12"/>
            <p:cNvSpPr>
              <a:spLocks noChangeArrowheads="1"/>
            </p:cNvSpPr>
            <p:nvPr/>
          </p:nvSpPr>
          <p:spPr bwMode="auto">
            <a:xfrm>
              <a:off x="186339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89" name="Oval 13"/>
            <p:cNvSpPr>
              <a:spLocks noChangeArrowheads="1"/>
            </p:cNvSpPr>
            <p:nvPr/>
          </p:nvSpPr>
          <p:spPr bwMode="auto">
            <a:xfrm>
              <a:off x="201568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0" name="Oval 14"/>
            <p:cNvSpPr>
              <a:spLocks noChangeArrowheads="1"/>
            </p:cNvSpPr>
            <p:nvPr/>
          </p:nvSpPr>
          <p:spPr bwMode="auto">
            <a:xfrm>
              <a:off x="216797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1" name="Oval 15"/>
            <p:cNvSpPr>
              <a:spLocks noChangeArrowheads="1"/>
            </p:cNvSpPr>
            <p:nvPr/>
          </p:nvSpPr>
          <p:spPr bwMode="auto">
            <a:xfrm>
              <a:off x="1406525" y="273897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2" name="Oval 16"/>
            <p:cNvSpPr>
              <a:spLocks noChangeArrowheads="1"/>
            </p:cNvSpPr>
            <p:nvPr/>
          </p:nvSpPr>
          <p:spPr bwMode="auto">
            <a:xfrm>
              <a:off x="1558815" y="2737069"/>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3" name="Oval 17"/>
            <p:cNvSpPr>
              <a:spLocks noChangeArrowheads="1"/>
            </p:cNvSpPr>
            <p:nvPr/>
          </p:nvSpPr>
          <p:spPr bwMode="auto">
            <a:xfrm>
              <a:off x="1711105" y="273897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4" name="Oval 18"/>
            <p:cNvSpPr>
              <a:spLocks noChangeArrowheads="1"/>
            </p:cNvSpPr>
            <p:nvPr/>
          </p:nvSpPr>
          <p:spPr bwMode="auto">
            <a:xfrm>
              <a:off x="1863395" y="273897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5" name="Oval 19"/>
            <p:cNvSpPr>
              <a:spLocks noChangeArrowheads="1"/>
            </p:cNvSpPr>
            <p:nvPr/>
          </p:nvSpPr>
          <p:spPr bwMode="auto">
            <a:xfrm>
              <a:off x="2015685" y="273897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6" name="Oval 20"/>
            <p:cNvSpPr>
              <a:spLocks noChangeArrowheads="1"/>
            </p:cNvSpPr>
            <p:nvPr/>
          </p:nvSpPr>
          <p:spPr bwMode="auto">
            <a:xfrm>
              <a:off x="2167975" y="273897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7" name="Oval 21"/>
            <p:cNvSpPr>
              <a:spLocks noChangeArrowheads="1"/>
            </p:cNvSpPr>
            <p:nvPr/>
          </p:nvSpPr>
          <p:spPr bwMode="auto">
            <a:xfrm>
              <a:off x="1406525" y="289148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8" name="Oval 22"/>
            <p:cNvSpPr>
              <a:spLocks noChangeArrowheads="1"/>
            </p:cNvSpPr>
            <p:nvPr/>
          </p:nvSpPr>
          <p:spPr bwMode="auto">
            <a:xfrm>
              <a:off x="1558815" y="2889579"/>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99" name="Oval 23"/>
            <p:cNvSpPr>
              <a:spLocks noChangeArrowheads="1"/>
            </p:cNvSpPr>
            <p:nvPr/>
          </p:nvSpPr>
          <p:spPr bwMode="auto">
            <a:xfrm>
              <a:off x="171110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0" name="Oval 24"/>
            <p:cNvSpPr>
              <a:spLocks noChangeArrowheads="1"/>
            </p:cNvSpPr>
            <p:nvPr/>
          </p:nvSpPr>
          <p:spPr bwMode="auto">
            <a:xfrm>
              <a:off x="186339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1" name="Oval 25"/>
            <p:cNvSpPr>
              <a:spLocks noChangeArrowheads="1"/>
            </p:cNvSpPr>
            <p:nvPr/>
          </p:nvSpPr>
          <p:spPr bwMode="auto">
            <a:xfrm>
              <a:off x="201568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2" name="Oval 26"/>
            <p:cNvSpPr>
              <a:spLocks noChangeArrowheads="1"/>
            </p:cNvSpPr>
            <p:nvPr/>
          </p:nvSpPr>
          <p:spPr bwMode="auto">
            <a:xfrm>
              <a:off x="216797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3" name="Oval 27"/>
            <p:cNvSpPr>
              <a:spLocks noChangeArrowheads="1"/>
            </p:cNvSpPr>
            <p:nvPr/>
          </p:nvSpPr>
          <p:spPr bwMode="auto">
            <a:xfrm>
              <a:off x="140652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4" name="Oval 28"/>
            <p:cNvSpPr>
              <a:spLocks noChangeArrowheads="1"/>
            </p:cNvSpPr>
            <p:nvPr/>
          </p:nvSpPr>
          <p:spPr bwMode="auto">
            <a:xfrm>
              <a:off x="1558815" y="3042089"/>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5" name="Oval 29"/>
            <p:cNvSpPr>
              <a:spLocks noChangeArrowheads="1"/>
            </p:cNvSpPr>
            <p:nvPr/>
          </p:nvSpPr>
          <p:spPr bwMode="auto">
            <a:xfrm>
              <a:off x="171110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6" name="Oval 30"/>
            <p:cNvSpPr>
              <a:spLocks noChangeArrowheads="1"/>
            </p:cNvSpPr>
            <p:nvPr/>
          </p:nvSpPr>
          <p:spPr bwMode="auto">
            <a:xfrm>
              <a:off x="1863395" y="304399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7" name="Oval 31"/>
            <p:cNvSpPr>
              <a:spLocks noChangeArrowheads="1"/>
            </p:cNvSpPr>
            <p:nvPr/>
          </p:nvSpPr>
          <p:spPr bwMode="auto">
            <a:xfrm>
              <a:off x="201568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8" name="Oval 32"/>
            <p:cNvSpPr>
              <a:spLocks noChangeArrowheads="1"/>
            </p:cNvSpPr>
            <p:nvPr/>
          </p:nvSpPr>
          <p:spPr bwMode="auto">
            <a:xfrm>
              <a:off x="216797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09" name="Oval 33"/>
            <p:cNvSpPr>
              <a:spLocks noChangeArrowheads="1"/>
            </p:cNvSpPr>
            <p:nvPr/>
          </p:nvSpPr>
          <p:spPr bwMode="auto">
            <a:xfrm>
              <a:off x="140652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10" name="Oval 34"/>
            <p:cNvSpPr>
              <a:spLocks noChangeArrowheads="1"/>
            </p:cNvSpPr>
            <p:nvPr/>
          </p:nvSpPr>
          <p:spPr bwMode="auto">
            <a:xfrm>
              <a:off x="1558815" y="3194599"/>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11" name="Oval 35"/>
            <p:cNvSpPr>
              <a:spLocks noChangeArrowheads="1"/>
            </p:cNvSpPr>
            <p:nvPr/>
          </p:nvSpPr>
          <p:spPr bwMode="auto">
            <a:xfrm>
              <a:off x="171110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12" name="Oval 36"/>
            <p:cNvSpPr>
              <a:spLocks noChangeArrowheads="1"/>
            </p:cNvSpPr>
            <p:nvPr/>
          </p:nvSpPr>
          <p:spPr bwMode="auto">
            <a:xfrm>
              <a:off x="186339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13" name="Oval 37"/>
            <p:cNvSpPr>
              <a:spLocks noChangeArrowheads="1"/>
            </p:cNvSpPr>
            <p:nvPr/>
          </p:nvSpPr>
          <p:spPr bwMode="auto">
            <a:xfrm>
              <a:off x="201568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614" name="Oval 38"/>
            <p:cNvSpPr>
              <a:spLocks noChangeArrowheads="1"/>
            </p:cNvSpPr>
            <p:nvPr/>
          </p:nvSpPr>
          <p:spPr bwMode="auto">
            <a:xfrm>
              <a:off x="216797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grpSp>
      <p:grpSp>
        <p:nvGrpSpPr>
          <p:cNvPr id="3" name="Group 80"/>
          <p:cNvGrpSpPr>
            <a:grpSpLocks/>
          </p:cNvGrpSpPr>
          <p:nvPr/>
        </p:nvGrpSpPr>
        <p:grpSpPr bwMode="auto">
          <a:xfrm>
            <a:off x="5761038" y="2532063"/>
            <a:ext cx="2289175" cy="2297112"/>
            <a:chOff x="1406525" y="2432050"/>
            <a:chExt cx="879475" cy="882650"/>
          </a:xfrm>
        </p:grpSpPr>
        <p:sp>
          <p:nvSpPr>
            <p:cNvPr id="22543" name="Oval 3"/>
            <p:cNvSpPr>
              <a:spLocks noChangeArrowheads="1"/>
            </p:cNvSpPr>
            <p:nvPr/>
          </p:nvSpPr>
          <p:spPr bwMode="auto">
            <a:xfrm>
              <a:off x="140652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44" name="Oval 4"/>
            <p:cNvSpPr>
              <a:spLocks noChangeArrowheads="1"/>
            </p:cNvSpPr>
            <p:nvPr/>
          </p:nvSpPr>
          <p:spPr bwMode="auto">
            <a:xfrm>
              <a:off x="1558815" y="2432050"/>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45" name="Oval 5"/>
            <p:cNvSpPr>
              <a:spLocks noChangeArrowheads="1"/>
            </p:cNvSpPr>
            <p:nvPr/>
          </p:nvSpPr>
          <p:spPr bwMode="auto">
            <a:xfrm>
              <a:off x="1711105" y="243395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46" name="Oval 6"/>
            <p:cNvSpPr>
              <a:spLocks noChangeArrowheads="1"/>
            </p:cNvSpPr>
            <p:nvPr/>
          </p:nvSpPr>
          <p:spPr bwMode="auto">
            <a:xfrm>
              <a:off x="186339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47" name="Oval 7"/>
            <p:cNvSpPr>
              <a:spLocks noChangeArrowheads="1"/>
            </p:cNvSpPr>
            <p:nvPr/>
          </p:nvSpPr>
          <p:spPr bwMode="auto">
            <a:xfrm>
              <a:off x="201568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48" name="Oval 8"/>
            <p:cNvSpPr>
              <a:spLocks noChangeArrowheads="1"/>
            </p:cNvSpPr>
            <p:nvPr/>
          </p:nvSpPr>
          <p:spPr bwMode="auto">
            <a:xfrm>
              <a:off x="2167975" y="243395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49" name="Oval 9"/>
            <p:cNvSpPr>
              <a:spLocks noChangeArrowheads="1"/>
            </p:cNvSpPr>
            <p:nvPr/>
          </p:nvSpPr>
          <p:spPr bwMode="auto">
            <a:xfrm>
              <a:off x="140652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0" name="Oval 10"/>
            <p:cNvSpPr>
              <a:spLocks noChangeArrowheads="1"/>
            </p:cNvSpPr>
            <p:nvPr/>
          </p:nvSpPr>
          <p:spPr bwMode="auto">
            <a:xfrm>
              <a:off x="1558815" y="2584560"/>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1" name="Oval 11"/>
            <p:cNvSpPr>
              <a:spLocks noChangeArrowheads="1"/>
            </p:cNvSpPr>
            <p:nvPr/>
          </p:nvSpPr>
          <p:spPr bwMode="auto">
            <a:xfrm>
              <a:off x="1711105" y="258646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2" name="Oval 12"/>
            <p:cNvSpPr>
              <a:spLocks noChangeArrowheads="1"/>
            </p:cNvSpPr>
            <p:nvPr/>
          </p:nvSpPr>
          <p:spPr bwMode="auto">
            <a:xfrm>
              <a:off x="186339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3" name="Oval 13"/>
            <p:cNvSpPr>
              <a:spLocks noChangeArrowheads="1"/>
            </p:cNvSpPr>
            <p:nvPr/>
          </p:nvSpPr>
          <p:spPr bwMode="auto">
            <a:xfrm>
              <a:off x="201568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4" name="Oval 14"/>
            <p:cNvSpPr>
              <a:spLocks noChangeArrowheads="1"/>
            </p:cNvSpPr>
            <p:nvPr/>
          </p:nvSpPr>
          <p:spPr bwMode="auto">
            <a:xfrm>
              <a:off x="2167975" y="258646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5" name="Oval 15"/>
            <p:cNvSpPr>
              <a:spLocks noChangeArrowheads="1"/>
            </p:cNvSpPr>
            <p:nvPr/>
          </p:nvSpPr>
          <p:spPr bwMode="auto">
            <a:xfrm>
              <a:off x="1406525" y="273897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6" name="Oval 16"/>
            <p:cNvSpPr>
              <a:spLocks noChangeArrowheads="1"/>
            </p:cNvSpPr>
            <p:nvPr/>
          </p:nvSpPr>
          <p:spPr bwMode="auto">
            <a:xfrm>
              <a:off x="1558815" y="2737069"/>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7" name="Oval 17"/>
            <p:cNvSpPr>
              <a:spLocks noChangeArrowheads="1"/>
            </p:cNvSpPr>
            <p:nvPr/>
          </p:nvSpPr>
          <p:spPr bwMode="auto">
            <a:xfrm>
              <a:off x="1711105" y="273897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8" name="Oval 18"/>
            <p:cNvSpPr>
              <a:spLocks noChangeArrowheads="1"/>
            </p:cNvSpPr>
            <p:nvPr/>
          </p:nvSpPr>
          <p:spPr bwMode="auto">
            <a:xfrm>
              <a:off x="1863395" y="273897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59" name="Oval 19"/>
            <p:cNvSpPr>
              <a:spLocks noChangeArrowheads="1"/>
            </p:cNvSpPr>
            <p:nvPr/>
          </p:nvSpPr>
          <p:spPr bwMode="auto">
            <a:xfrm>
              <a:off x="2015685" y="273897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0" name="Oval 20"/>
            <p:cNvSpPr>
              <a:spLocks noChangeArrowheads="1"/>
            </p:cNvSpPr>
            <p:nvPr/>
          </p:nvSpPr>
          <p:spPr bwMode="auto">
            <a:xfrm>
              <a:off x="2167975" y="273897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1" name="Oval 21"/>
            <p:cNvSpPr>
              <a:spLocks noChangeArrowheads="1"/>
            </p:cNvSpPr>
            <p:nvPr/>
          </p:nvSpPr>
          <p:spPr bwMode="auto">
            <a:xfrm>
              <a:off x="1406525" y="2891486"/>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2" name="Oval 22"/>
            <p:cNvSpPr>
              <a:spLocks noChangeArrowheads="1"/>
            </p:cNvSpPr>
            <p:nvPr/>
          </p:nvSpPr>
          <p:spPr bwMode="auto">
            <a:xfrm>
              <a:off x="1558815" y="2889579"/>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3" name="Oval 23"/>
            <p:cNvSpPr>
              <a:spLocks noChangeArrowheads="1"/>
            </p:cNvSpPr>
            <p:nvPr/>
          </p:nvSpPr>
          <p:spPr bwMode="auto">
            <a:xfrm>
              <a:off x="171110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4" name="Oval 24"/>
            <p:cNvSpPr>
              <a:spLocks noChangeArrowheads="1"/>
            </p:cNvSpPr>
            <p:nvPr/>
          </p:nvSpPr>
          <p:spPr bwMode="auto">
            <a:xfrm>
              <a:off x="186339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5" name="Oval 25"/>
            <p:cNvSpPr>
              <a:spLocks noChangeArrowheads="1"/>
            </p:cNvSpPr>
            <p:nvPr/>
          </p:nvSpPr>
          <p:spPr bwMode="auto">
            <a:xfrm>
              <a:off x="201568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6" name="Oval 26"/>
            <p:cNvSpPr>
              <a:spLocks noChangeArrowheads="1"/>
            </p:cNvSpPr>
            <p:nvPr/>
          </p:nvSpPr>
          <p:spPr bwMode="auto">
            <a:xfrm>
              <a:off x="2167975" y="2891486"/>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7" name="Oval 27"/>
            <p:cNvSpPr>
              <a:spLocks noChangeArrowheads="1"/>
            </p:cNvSpPr>
            <p:nvPr/>
          </p:nvSpPr>
          <p:spPr bwMode="auto">
            <a:xfrm>
              <a:off x="140652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8" name="Oval 28"/>
            <p:cNvSpPr>
              <a:spLocks noChangeArrowheads="1"/>
            </p:cNvSpPr>
            <p:nvPr/>
          </p:nvSpPr>
          <p:spPr bwMode="auto">
            <a:xfrm>
              <a:off x="1558815" y="3042089"/>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69" name="Oval 29"/>
            <p:cNvSpPr>
              <a:spLocks noChangeArrowheads="1"/>
            </p:cNvSpPr>
            <p:nvPr/>
          </p:nvSpPr>
          <p:spPr bwMode="auto">
            <a:xfrm>
              <a:off x="171110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0" name="Oval 30"/>
            <p:cNvSpPr>
              <a:spLocks noChangeArrowheads="1"/>
            </p:cNvSpPr>
            <p:nvPr/>
          </p:nvSpPr>
          <p:spPr bwMode="auto">
            <a:xfrm>
              <a:off x="1863395" y="304399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1" name="Oval 31"/>
            <p:cNvSpPr>
              <a:spLocks noChangeArrowheads="1"/>
            </p:cNvSpPr>
            <p:nvPr/>
          </p:nvSpPr>
          <p:spPr bwMode="auto">
            <a:xfrm>
              <a:off x="201568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2" name="Oval 32"/>
            <p:cNvSpPr>
              <a:spLocks noChangeArrowheads="1"/>
            </p:cNvSpPr>
            <p:nvPr/>
          </p:nvSpPr>
          <p:spPr bwMode="auto">
            <a:xfrm>
              <a:off x="2167975" y="3043995"/>
              <a:ext cx="118025" cy="118195"/>
            </a:xfrm>
            <a:prstGeom prst="ellipse">
              <a:avLst/>
            </a:prstGeom>
            <a:solidFill>
              <a:srgbClr val="C4BC96"/>
            </a:solidFill>
            <a:ln w="19050">
              <a:solidFill>
                <a:srgbClr val="FF0000"/>
              </a:solidFill>
              <a:round/>
              <a:headEnd/>
              <a:tailEnd/>
            </a:ln>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3" name="Oval 33"/>
            <p:cNvSpPr>
              <a:spLocks noChangeArrowheads="1"/>
            </p:cNvSpPr>
            <p:nvPr/>
          </p:nvSpPr>
          <p:spPr bwMode="auto">
            <a:xfrm>
              <a:off x="140652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4" name="Oval 34"/>
            <p:cNvSpPr>
              <a:spLocks noChangeArrowheads="1"/>
            </p:cNvSpPr>
            <p:nvPr/>
          </p:nvSpPr>
          <p:spPr bwMode="auto">
            <a:xfrm>
              <a:off x="1558815" y="3194599"/>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5" name="Oval 35"/>
            <p:cNvSpPr>
              <a:spLocks noChangeArrowheads="1"/>
            </p:cNvSpPr>
            <p:nvPr/>
          </p:nvSpPr>
          <p:spPr bwMode="auto">
            <a:xfrm>
              <a:off x="171110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6" name="Oval 36"/>
            <p:cNvSpPr>
              <a:spLocks noChangeArrowheads="1"/>
            </p:cNvSpPr>
            <p:nvPr/>
          </p:nvSpPr>
          <p:spPr bwMode="auto">
            <a:xfrm>
              <a:off x="186339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7" name="Oval 37"/>
            <p:cNvSpPr>
              <a:spLocks noChangeArrowheads="1"/>
            </p:cNvSpPr>
            <p:nvPr/>
          </p:nvSpPr>
          <p:spPr bwMode="auto">
            <a:xfrm>
              <a:off x="201568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sp>
          <p:nvSpPr>
            <p:cNvPr id="22578" name="Oval 38"/>
            <p:cNvSpPr>
              <a:spLocks noChangeArrowheads="1"/>
            </p:cNvSpPr>
            <p:nvPr/>
          </p:nvSpPr>
          <p:spPr bwMode="auto">
            <a:xfrm>
              <a:off x="2167975" y="3196505"/>
              <a:ext cx="118025" cy="11819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700">
                  <a:solidFill>
                    <a:schemeClr val="tx1"/>
                  </a:solidFill>
                  <a:latin typeface="Segoe Media Center" pitchFamily="34" charset="0"/>
                </a:defRPr>
              </a:lvl1pPr>
              <a:lvl2pPr marL="742950" indent="-285750" eaLnBrk="0" hangingPunct="0">
                <a:defRPr sz="1700">
                  <a:solidFill>
                    <a:schemeClr val="tx1"/>
                  </a:solidFill>
                  <a:latin typeface="Segoe Media Center" pitchFamily="34" charset="0"/>
                </a:defRPr>
              </a:lvl2pPr>
              <a:lvl3pPr marL="1143000" indent="-228600" eaLnBrk="0" hangingPunct="0">
                <a:defRPr sz="1700">
                  <a:solidFill>
                    <a:schemeClr val="tx1"/>
                  </a:solidFill>
                  <a:latin typeface="Segoe Media Center" pitchFamily="34" charset="0"/>
                </a:defRPr>
              </a:lvl3pPr>
              <a:lvl4pPr marL="1600200" indent="-228600" eaLnBrk="0" hangingPunct="0">
                <a:defRPr sz="1700">
                  <a:solidFill>
                    <a:schemeClr val="tx1"/>
                  </a:solidFill>
                  <a:latin typeface="Segoe Media Center" pitchFamily="34" charset="0"/>
                </a:defRPr>
              </a:lvl4pPr>
              <a:lvl5pPr marL="2057400" indent="-228600" eaLnBrk="0" hangingPunct="0">
                <a:defRPr sz="1700">
                  <a:solidFill>
                    <a:schemeClr val="tx1"/>
                  </a:solidFill>
                  <a:latin typeface="Segoe Media Center" pitchFamily="34" charset="0"/>
                </a:defRPr>
              </a:lvl5pPr>
              <a:lvl6pPr marL="2514600" indent="-228600" eaLnBrk="0" fontAlgn="base" hangingPunct="0">
                <a:spcBef>
                  <a:spcPct val="0"/>
                </a:spcBef>
                <a:spcAft>
                  <a:spcPct val="0"/>
                </a:spcAft>
                <a:defRPr sz="1700">
                  <a:solidFill>
                    <a:schemeClr val="tx1"/>
                  </a:solidFill>
                  <a:latin typeface="Segoe Media Center" pitchFamily="34" charset="0"/>
                </a:defRPr>
              </a:lvl6pPr>
              <a:lvl7pPr marL="2971800" indent="-228600" eaLnBrk="0" fontAlgn="base" hangingPunct="0">
                <a:spcBef>
                  <a:spcPct val="0"/>
                </a:spcBef>
                <a:spcAft>
                  <a:spcPct val="0"/>
                </a:spcAft>
                <a:defRPr sz="1700">
                  <a:solidFill>
                    <a:schemeClr val="tx1"/>
                  </a:solidFill>
                  <a:latin typeface="Segoe Media Center" pitchFamily="34" charset="0"/>
                </a:defRPr>
              </a:lvl7pPr>
              <a:lvl8pPr marL="3429000" indent="-228600" eaLnBrk="0" fontAlgn="base" hangingPunct="0">
                <a:spcBef>
                  <a:spcPct val="0"/>
                </a:spcBef>
                <a:spcAft>
                  <a:spcPct val="0"/>
                </a:spcAft>
                <a:defRPr sz="1700">
                  <a:solidFill>
                    <a:schemeClr val="tx1"/>
                  </a:solidFill>
                  <a:latin typeface="Segoe Media Center" pitchFamily="34" charset="0"/>
                </a:defRPr>
              </a:lvl8pPr>
              <a:lvl9pPr marL="3886200" indent="-228600" eaLnBrk="0" fontAlgn="base" hangingPunct="0">
                <a:spcBef>
                  <a:spcPct val="0"/>
                </a:spcBef>
                <a:spcAft>
                  <a:spcPct val="0"/>
                </a:spcAft>
                <a:defRPr sz="1700">
                  <a:solidFill>
                    <a:schemeClr val="tx1"/>
                  </a:solidFill>
                  <a:latin typeface="Segoe Media Center" pitchFamily="34" charset="0"/>
                </a:defRPr>
              </a:lvl9pPr>
            </a:lstStyle>
            <a:p>
              <a:pPr eaLnBrk="1" hangingPunct="1"/>
              <a:endParaRPr lang="en-US" altLang="en-US"/>
            </a:p>
          </p:txBody>
        </p:sp>
      </p:grpSp>
      <p:grpSp>
        <p:nvGrpSpPr>
          <p:cNvPr id="4" name="Group 124"/>
          <p:cNvGrpSpPr>
            <a:grpSpLocks/>
          </p:cNvGrpSpPr>
          <p:nvPr/>
        </p:nvGrpSpPr>
        <p:grpSpPr bwMode="auto">
          <a:xfrm>
            <a:off x="1973263" y="2447925"/>
            <a:ext cx="1638300" cy="2505075"/>
            <a:chOff x="3790949" y="2543175"/>
            <a:chExt cx="1638300" cy="2505075"/>
          </a:xfrm>
        </p:grpSpPr>
        <p:sp>
          <p:nvSpPr>
            <p:cNvPr id="22541" name="Freeform 122"/>
            <p:cNvSpPr>
              <a:spLocks noChangeArrowheads="1"/>
            </p:cNvSpPr>
            <p:nvPr/>
          </p:nvSpPr>
          <p:spPr bwMode="auto">
            <a:xfrm>
              <a:off x="3790949" y="3790950"/>
              <a:ext cx="1228725" cy="1257300"/>
            </a:xfrm>
            <a:custGeom>
              <a:avLst/>
              <a:gdLst>
                <a:gd name="T0" fmla="*/ 9525 w 1228725"/>
                <a:gd name="T1" fmla="*/ 1228725 h 1257300"/>
                <a:gd name="T2" fmla="*/ 0 w 1228725"/>
                <a:gd name="T3" fmla="*/ 1219200 h 1257300"/>
                <a:gd name="T4" fmla="*/ 19050 w 1228725"/>
                <a:gd name="T5" fmla="*/ 0 h 1257300"/>
                <a:gd name="T6" fmla="*/ 1228725 w 1228725"/>
                <a:gd name="T7" fmla="*/ 9525 h 1257300"/>
                <a:gd name="T8" fmla="*/ 1219200 w 1228725"/>
                <a:gd name="T9" fmla="*/ 1257300 h 1257300"/>
                <a:gd name="T10" fmla="*/ 1219200 w 1228725"/>
                <a:gd name="T11" fmla="*/ 1257300 h 1257300"/>
                <a:gd name="T12" fmla="*/ 0 60000 65536"/>
                <a:gd name="T13" fmla="*/ 0 60000 65536"/>
                <a:gd name="T14" fmla="*/ 0 60000 65536"/>
                <a:gd name="T15" fmla="*/ 0 60000 65536"/>
                <a:gd name="T16" fmla="*/ 0 60000 65536"/>
                <a:gd name="T17" fmla="*/ 0 60000 65536"/>
                <a:gd name="T18" fmla="*/ 0 w 1228725"/>
                <a:gd name="T19" fmla="*/ 0 h 1257300"/>
                <a:gd name="T20" fmla="*/ 1228725 w 1228725"/>
                <a:gd name="T21" fmla="*/ 1257300 h 1257300"/>
              </a:gdLst>
              <a:ahLst/>
              <a:cxnLst>
                <a:cxn ang="T12">
                  <a:pos x="T0" y="T1"/>
                </a:cxn>
                <a:cxn ang="T13">
                  <a:pos x="T2" y="T3"/>
                </a:cxn>
                <a:cxn ang="T14">
                  <a:pos x="T4" y="T5"/>
                </a:cxn>
                <a:cxn ang="T15">
                  <a:pos x="T6" y="T7"/>
                </a:cxn>
                <a:cxn ang="T16">
                  <a:pos x="T8" y="T9"/>
                </a:cxn>
                <a:cxn ang="T17">
                  <a:pos x="T10" y="T11"/>
                </a:cxn>
              </a:cxnLst>
              <a:rect l="T18" t="T19" r="T20" b="T21"/>
              <a:pathLst>
                <a:path w="1228725" h="1257300">
                  <a:moveTo>
                    <a:pt x="9525" y="1228725"/>
                  </a:moveTo>
                  <a:lnTo>
                    <a:pt x="0" y="1219200"/>
                  </a:lnTo>
                  <a:lnTo>
                    <a:pt x="19050" y="0"/>
                  </a:lnTo>
                  <a:lnTo>
                    <a:pt x="1228725" y="9525"/>
                  </a:lnTo>
                  <a:lnTo>
                    <a:pt x="1219200" y="1257300"/>
                  </a:lnTo>
                </a:path>
              </a:pathLst>
            </a:custGeom>
            <a:noFill/>
            <a:ln w="25400" algn="ctr">
              <a:solidFill>
                <a:srgbClr val="F30D0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2" name="Freeform 123"/>
            <p:cNvSpPr>
              <a:spLocks noChangeArrowheads="1"/>
            </p:cNvSpPr>
            <p:nvPr/>
          </p:nvSpPr>
          <p:spPr bwMode="auto">
            <a:xfrm rot="10800000">
              <a:off x="4200524" y="2543175"/>
              <a:ext cx="1228725" cy="1257300"/>
            </a:xfrm>
            <a:custGeom>
              <a:avLst/>
              <a:gdLst>
                <a:gd name="T0" fmla="*/ 9525 w 1228725"/>
                <a:gd name="T1" fmla="*/ 1228725 h 1257300"/>
                <a:gd name="T2" fmla="*/ 0 w 1228725"/>
                <a:gd name="T3" fmla="*/ 1219200 h 1257300"/>
                <a:gd name="T4" fmla="*/ 19050 w 1228725"/>
                <a:gd name="T5" fmla="*/ 0 h 1257300"/>
                <a:gd name="T6" fmla="*/ 1228725 w 1228725"/>
                <a:gd name="T7" fmla="*/ 9525 h 1257300"/>
                <a:gd name="T8" fmla="*/ 1219200 w 1228725"/>
                <a:gd name="T9" fmla="*/ 1257300 h 1257300"/>
                <a:gd name="T10" fmla="*/ 1219200 w 1228725"/>
                <a:gd name="T11" fmla="*/ 1257300 h 1257300"/>
                <a:gd name="T12" fmla="*/ 0 60000 65536"/>
                <a:gd name="T13" fmla="*/ 0 60000 65536"/>
                <a:gd name="T14" fmla="*/ 0 60000 65536"/>
                <a:gd name="T15" fmla="*/ 0 60000 65536"/>
                <a:gd name="T16" fmla="*/ 0 60000 65536"/>
                <a:gd name="T17" fmla="*/ 0 60000 65536"/>
                <a:gd name="T18" fmla="*/ 0 w 1228725"/>
                <a:gd name="T19" fmla="*/ 0 h 1257300"/>
                <a:gd name="T20" fmla="*/ 1228725 w 1228725"/>
                <a:gd name="T21" fmla="*/ 1257300 h 1257300"/>
              </a:gdLst>
              <a:ahLst/>
              <a:cxnLst>
                <a:cxn ang="T12">
                  <a:pos x="T0" y="T1"/>
                </a:cxn>
                <a:cxn ang="T13">
                  <a:pos x="T2" y="T3"/>
                </a:cxn>
                <a:cxn ang="T14">
                  <a:pos x="T4" y="T5"/>
                </a:cxn>
                <a:cxn ang="T15">
                  <a:pos x="T6" y="T7"/>
                </a:cxn>
                <a:cxn ang="T16">
                  <a:pos x="T8" y="T9"/>
                </a:cxn>
                <a:cxn ang="T17">
                  <a:pos x="T10" y="T11"/>
                </a:cxn>
              </a:cxnLst>
              <a:rect l="T18" t="T19" r="T20" b="T21"/>
              <a:pathLst>
                <a:path w="1228725" h="1257300">
                  <a:moveTo>
                    <a:pt x="9525" y="1228725"/>
                  </a:moveTo>
                  <a:lnTo>
                    <a:pt x="0" y="1219200"/>
                  </a:lnTo>
                  <a:lnTo>
                    <a:pt x="19050" y="0"/>
                  </a:lnTo>
                  <a:lnTo>
                    <a:pt x="1228725" y="9525"/>
                  </a:lnTo>
                  <a:lnTo>
                    <a:pt x="1219200" y="1257300"/>
                  </a:lnTo>
                </a:path>
              </a:pathLst>
            </a:custGeom>
            <a:noFill/>
            <a:ln w="25400" algn="ctr">
              <a:solidFill>
                <a:srgbClr val="F30D0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cxnSp>
        <p:nvCxnSpPr>
          <p:cNvPr id="22534" name="Straight Connector 127"/>
          <p:cNvCxnSpPr>
            <a:cxnSpLocks noChangeShapeType="1"/>
          </p:cNvCxnSpPr>
          <p:nvPr/>
        </p:nvCxnSpPr>
        <p:spPr bwMode="auto">
          <a:xfrm>
            <a:off x="6908800" y="2900363"/>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grpSp>
        <p:nvGrpSpPr>
          <p:cNvPr id="5" name="Group 134"/>
          <p:cNvGrpSpPr>
            <a:grpSpLocks/>
          </p:cNvGrpSpPr>
          <p:nvPr/>
        </p:nvGrpSpPr>
        <p:grpSpPr bwMode="auto">
          <a:xfrm>
            <a:off x="5727700" y="2417763"/>
            <a:ext cx="2311400" cy="2060575"/>
            <a:chOff x="6297283" y="2536166"/>
            <a:chExt cx="2311879" cy="2061713"/>
          </a:xfrm>
        </p:grpSpPr>
        <p:sp>
          <p:nvSpPr>
            <p:cNvPr id="22538" name="Freeform 125"/>
            <p:cNvSpPr>
              <a:spLocks noChangeArrowheads="1"/>
            </p:cNvSpPr>
            <p:nvPr/>
          </p:nvSpPr>
          <p:spPr bwMode="auto">
            <a:xfrm>
              <a:off x="6297283" y="3001992"/>
              <a:ext cx="2311879" cy="1595887"/>
            </a:xfrm>
            <a:custGeom>
              <a:avLst/>
              <a:gdLst>
                <a:gd name="T0" fmla="*/ 0 w 2311879"/>
                <a:gd name="T1" fmla="*/ 1587261 h 1595887"/>
                <a:gd name="T2" fmla="*/ 776377 w 2311879"/>
                <a:gd name="T3" fmla="*/ 1595887 h 1595887"/>
                <a:gd name="T4" fmla="*/ 776377 w 2311879"/>
                <a:gd name="T5" fmla="*/ 793631 h 1595887"/>
                <a:gd name="T6" fmla="*/ 379562 w 2311879"/>
                <a:gd name="T7" fmla="*/ 793631 h 1595887"/>
                <a:gd name="T8" fmla="*/ 379562 w 2311879"/>
                <a:gd name="T9" fmla="*/ 0 h 1595887"/>
                <a:gd name="T10" fmla="*/ 1181841 w 2311879"/>
                <a:gd name="T11" fmla="*/ 17253 h 1595887"/>
                <a:gd name="T12" fmla="*/ 1181841 w 2311879"/>
                <a:gd name="T13" fmla="*/ 776378 h 1595887"/>
                <a:gd name="T14" fmla="*/ 2311879 w 2311879"/>
                <a:gd name="T15" fmla="*/ 793631 h 1595887"/>
                <a:gd name="T16" fmla="*/ 0 60000 65536"/>
                <a:gd name="T17" fmla="*/ 0 60000 65536"/>
                <a:gd name="T18" fmla="*/ 0 60000 65536"/>
                <a:gd name="T19" fmla="*/ 0 60000 65536"/>
                <a:gd name="T20" fmla="*/ 0 60000 65536"/>
                <a:gd name="T21" fmla="*/ 0 60000 65536"/>
                <a:gd name="T22" fmla="*/ 0 60000 65536"/>
                <a:gd name="T23" fmla="*/ 0 60000 65536"/>
                <a:gd name="T24" fmla="*/ 0 w 2311879"/>
                <a:gd name="T25" fmla="*/ 0 h 1595887"/>
                <a:gd name="T26" fmla="*/ 2311879 w 2311879"/>
                <a:gd name="T27" fmla="*/ 1595887 h 15958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11879" h="1595887">
                  <a:moveTo>
                    <a:pt x="0" y="1587261"/>
                  </a:moveTo>
                  <a:lnTo>
                    <a:pt x="776377" y="1595887"/>
                  </a:lnTo>
                  <a:lnTo>
                    <a:pt x="776377" y="793631"/>
                  </a:lnTo>
                  <a:lnTo>
                    <a:pt x="379562" y="793631"/>
                  </a:lnTo>
                  <a:lnTo>
                    <a:pt x="379562" y="0"/>
                  </a:lnTo>
                  <a:lnTo>
                    <a:pt x="1181819" y="17253"/>
                  </a:lnTo>
                  <a:lnTo>
                    <a:pt x="1181819" y="776378"/>
                  </a:lnTo>
                  <a:lnTo>
                    <a:pt x="2311879" y="793631"/>
                  </a:lnTo>
                </a:path>
              </a:pathLst>
            </a:custGeom>
            <a:noFill/>
            <a:ln w="25400" algn="ctr">
              <a:solidFill>
                <a:srgbClr val="F30D0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2539" name="Straight Connector 129"/>
            <p:cNvCxnSpPr>
              <a:cxnSpLocks noChangeShapeType="1"/>
              <a:stCxn id="22538" idx="5"/>
            </p:cNvCxnSpPr>
            <p:nvPr/>
          </p:nvCxnSpPr>
          <p:spPr bwMode="auto">
            <a:xfrm flipH="1" flipV="1">
              <a:off x="7470475" y="2536166"/>
              <a:ext cx="8628" cy="483079"/>
            </a:xfrm>
            <a:prstGeom prst="line">
              <a:avLst/>
            </a:prstGeom>
            <a:noFill/>
            <a:ln w="28575" algn="ctr">
              <a:solidFill>
                <a:srgbClr val="F30D0D"/>
              </a:solidFill>
              <a:round/>
              <a:headEnd/>
              <a:tailEnd/>
            </a:ln>
            <a:extLst>
              <a:ext uri="{909E8E84-426E-40DD-AFC4-6F175D3DCCD1}">
                <a14:hiddenFill xmlns:a14="http://schemas.microsoft.com/office/drawing/2010/main">
                  <a:noFill/>
                </a14:hiddenFill>
              </a:ext>
            </a:extLst>
          </p:spPr>
        </p:cxnSp>
        <p:cxnSp>
          <p:nvCxnSpPr>
            <p:cNvPr id="22540" name="Elbow Connector 131"/>
            <p:cNvCxnSpPr>
              <a:cxnSpLocks noChangeShapeType="1"/>
            </p:cNvCxnSpPr>
            <p:nvPr/>
          </p:nvCxnSpPr>
          <p:spPr bwMode="auto">
            <a:xfrm>
              <a:off x="7073660" y="4183811"/>
              <a:ext cx="1535502" cy="396815"/>
            </a:xfrm>
            <a:prstGeom prst="bentConnector3">
              <a:avLst>
                <a:gd name="adj1" fmla="val 77528"/>
              </a:avLst>
            </a:prstGeom>
            <a:noFill/>
            <a:ln w="28575" algn="ctr">
              <a:solidFill>
                <a:srgbClr val="F30D0D"/>
              </a:solidFill>
              <a:round/>
              <a:headEnd/>
              <a:tailEnd/>
            </a:ln>
            <a:extLst>
              <a:ext uri="{909E8E84-426E-40DD-AFC4-6F175D3DCCD1}">
                <a14:hiddenFill xmlns:a14="http://schemas.microsoft.com/office/drawing/2010/main">
                  <a:noFill/>
                </a14:hiddenFill>
              </a:ext>
            </a:extLst>
          </p:spPr>
        </p:cxnSp>
      </p:grpSp>
      <p:sp>
        <p:nvSpPr>
          <p:cNvPr id="137" name="TextBox 136"/>
          <p:cNvSpPr txBox="1"/>
          <p:nvPr/>
        </p:nvSpPr>
        <p:spPr>
          <a:xfrm>
            <a:off x="1958206" y="4981575"/>
            <a:ext cx="1719399" cy="523875"/>
          </a:xfrm>
          <a:prstGeom prst="rect">
            <a:avLst/>
          </a:prstGeom>
          <a:noFill/>
        </p:spPr>
        <p:txBody>
          <a:bodyPr wrap="square">
            <a:spAutoFit/>
          </a:bodyPr>
          <a:lstStyle/>
          <a:p>
            <a:pPr>
              <a:defRPr/>
            </a:pPr>
            <a:r>
              <a:rPr lang="en-US" sz="2800" dirty="0">
                <a:latin typeface="+mj-lt"/>
              </a:rPr>
              <a:t>Cracking</a:t>
            </a:r>
          </a:p>
        </p:txBody>
      </p:sp>
      <p:sp>
        <p:nvSpPr>
          <p:cNvPr id="138" name="TextBox 137"/>
          <p:cNvSpPr txBox="1"/>
          <p:nvPr/>
        </p:nvSpPr>
        <p:spPr>
          <a:xfrm>
            <a:off x="6157432" y="4949624"/>
            <a:ext cx="1464444" cy="523875"/>
          </a:xfrm>
          <a:prstGeom prst="rect">
            <a:avLst/>
          </a:prstGeom>
          <a:noFill/>
        </p:spPr>
        <p:txBody>
          <a:bodyPr wrap="square">
            <a:spAutoFit/>
          </a:bodyPr>
          <a:lstStyle/>
          <a:p>
            <a:pPr>
              <a:defRPr/>
            </a:pPr>
            <a:r>
              <a:rPr lang="en-US" sz="2800" dirty="0">
                <a:latin typeface="+mj-lt"/>
              </a:rPr>
              <a:t>Packing</a:t>
            </a:r>
          </a:p>
        </p:txBody>
      </p:sp>
    </p:spTree>
    <p:extLst>
      <p:ext uri="{BB962C8B-B14F-4D97-AF65-F5344CB8AC3E}">
        <p14:creationId xmlns:p14="http://schemas.microsoft.com/office/powerpoint/2010/main" val="3872611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Minority Representation</a:t>
            </a:r>
            <a:endParaRPr lang="en-US" b="1" dirty="0"/>
          </a:p>
        </p:txBody>
      </p:sp>
      <p:sp>
        <p:nvSpPr>
          <p:cNvPr id="4" name="Content Placeholder 3"/>
          <p:cNvSpPr>
            <a:spLocks noGrp="1"/>
          </p:cNvSpPr>
          <p:nvPr>
            <p:ph sz="quarter" idx="1"/>
          </p:nvPr>
        </p:nvSpPr>
        <p:spPr/>
        <p:txBody>
          <a:bodyPr/>
          <a:lstStyle/>
          <a:p>
            <a:r>
              <a:rPr lang="en-US" dirty="0" smtClean="0"/>
              <a:t>US Courts currently addressing what percentage of minorities need to be placed in a district necessary to elect a minority candidate of choice (</a:t>
            </a:r>
            <a:r>
              <a:rPr lang="en-US" b="0" i="1" dirty="0" smtClean="0"/>
              <a:t>Bethune-Hill </a:t>
            </a:r>
            <a:r>
              <a:rPr lang="en-US" b="0" i="1" dirty="0"/>
              <a:t>v. </a:t>
            </a:r>
            <a:r>
              <a:rPr lang="en-US" b="0" i="1" dirty="0" smtClean="0"/>
              <a:t>Virginia</a:t>
            </a:r>
            <a:r>
              <a:rPr lang="en-US" b="0" dirty="0" smtClean="0"/>
              <a:t>,</a:t>
            </a:r>
            <a:r>
              <a:rPr lang="en-US" b="0" dirty="0"/>
              <a:t> </a:t>
            </a:r>
            <a:r>
              <a:rPr lang="en-US" b="0" i="1" dirty="0"/>
              <a:t>Harris v. </a:t>
            </a:r>
            <a:r>
              <a:rPr lang="en-US" b="0" i="1" dirty="0" smtClean="0"/>
              <a:t>McCrory, </a:t>
            </a:r>
            <a:r>
              <a:rPr lang="en-US" b="0" i="1" dirty="0"/>
              <a:t>Brown v. </a:t>
            </a:r>
            <a:r>
              <a:rPr lang="en-US" b="0" i="1" dirty="0" err="1" smtClean="0"/>
              <a:t>Detzner</a:t>
            </a:r>
            <a:r>
              <a:rPr lang="en-US" b="0" i="1" dirty="0" smtClean="0"/>
              <a:t>, Alabama </a:t>
            </a:r>
            <a:r>
              <a:rPr lang="en-US" b="0" i="1" dirty="0"/>
              <a:t>Legis. Black Caucus v. Alabama</a:t>
            </a:r>
            <a:r>
              <a:rPr lang="en-US" b="0" dirty="0" smtClean="0"/>
              <a:t>)</a:t>
            </a:r>
            <a:r>
              <a:rPr lang="en-US" b="0" dirty="0"/>
              <a:t> </a:t>
            </a:r>
            <a:endParaRPr lang="en-US" dirty="0" smtClean="0"/>
          </a:p>
          <a:p>
            <a:endParaRPr lang="en-US" dirty="0" smtClean="0"/>
          </a:p>
          <a:p>
            <a:pPr marL="342900" indent="-342900">
              <a:buFont typeface="Arial" panose="020B0604020202020204" pitchFamily="34" charset="0"/>
              <a:buChar char="•"/>
            </a:pPr>
            <a:r>
              <a:rPr lang="en-US" b="0" i="1" dirty="0" smtClean="0"/>
              <a:t>Candidate of choice </a:t>
            </a:r>
            <a:r>
              <a:rPr lang="en-US" b="0" dirty="0" smtClean="0"/>
              <a:t>does not need to be the same race or ethnicity of the minority group</a:t>
            </a:r>
          </a:p>
          <a:p>
            <a:pPr marL="342900" indent="-342900">
              <a:buFont typeface="Arial" panose="020B0604020202020204" pitchFamily="34" charset="0"/>
              <a:buChar char="•"/>
            </a:pPr>
            <a:r>
              <a:rPr lang="en-US" b="0" dirty="0" smtClean="0"/>
              <a:t>Some voters in the majority will </a:t>
            </a:r>
            <a:r>
              <a:rPr lang="en-US" b="0" i="1" dirty="0" smtClean="0"/>
              <a:t>crossover </a:t>
            </a:r>
            <a:r>
              <a:rPr lang="en-US" b="0" dirty="0" smtClean="0"/>
              <a:t>to vote for minority candidate of choice</a:t>
            </a:r>
          </a:p>
          <a:p>
            <a:pPr marL="342900" indent="-342900">
              <a:buFont typeface="Arial" panose="020B0604020202020204" pitchFamily="34" charset="0"/>
              <a:buChar char="•"/>
            </a:pPr>
            <a:r>
              <a:rPr lang="en-US" b="0" dirty="0" smtClean="0"/>
              <a:t>The exact percentage of minorities needed to elect a candidate of choice is determined by statistical analyses of voting patterns</a:t>
            </a:r>
          </a:p>
          <a:p>
            <a:pPr marL="342900" indent="-342900">
              <a:buFont typeface="Arial" panose="020B0604020202020204" pitchFamily="34" charset="0"/>
              <a:buChar char="•"/>
            </a:pPr>
            <a:r>
              <a:rPr lang="en-US" b="0" dirty="0" smtClean="0"/>
              <a:t>In some districts, the percentage of minorities needed can be less than 50% </a:t>
            </a:r>
          </a:p>
        </p:txBody>
      </p:sp>
    </p:spTree>
    <p:extLst>
      <p:ext uri="{BB962C8B-B14F-4D97-AF65-F5344CB8AC3E}">
        <p14:creationId xmlns:p14="http://schemas.microsoft.com/office/powerpoint/2010/main" val="3048403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duotone>
              <a:schemeClr val="bg2">
                <a:shade val="45000"/>
                <a:satMod val="135000"/>
              </a:schemeClr>
              <a:prstClr val="white"/>
            </a:duotone>
          </a:blip>
          <a:srcRect l="8500" t="2667" r="16500" b="9778"/>
          <a:stretch>
            <a:fillRect/>
          </a:stretch>
        </p:blipFill>
        <p:spPr bwMode="auto">
          <a:xfrm>
            <a:off x="0" y="304800"/>
            <a:ext cx="9144000" cy="6004589"/>
          </a:xfrm>
          <a:prstGeom prst="rect">
            <a:avLst/>
          </a:prstGeom>
          <a:noFill/>
          <a:ln w="9525">
            <a:noFill/>
            <a:miter lim="800000"/>
            <a:headEnd/>
            <a:tailEnd/>
          </a:ln>
        </p:spPr>
      </p:pic>
      <p:sp>
        <p:nvSpPr>
          <p:cNvPr id="5" name="TextBox 4"/>
          <p:cNvSpPr txBox="1"/>
          <p:nvPr/>
        </p:nvSpPr>
        <p:spPr>
          <a:xfrm>
            <a:off x="1371600" y="1752600"/>
            <a:ext cx="6172200" cy="1477328"/>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latin typeface="Constantia" pitchFamily="18" charset="0"/>
              </a:rPr>
              <a:t>Supported by</a:t>
            </a:r>
          </a:p>
          <a:p>
            <a:r>
              <a:rPr lang="en-US" dirty="0" smtClean="0">
                <a:latin typeface="Constantia" pitchFamily="18" charset="0"/>
              </a:rPr>
              <a:t>	The Sloan Foundation</a:t>
            </a:r>
          </a:p>
          <a:p>
            <a:r>
              <a:rPr lang="en-US" dirty="0" smtClean="0">
                <a:latin typeface="Constantia" pitchFamily="18" charset="0"/>
              </a:rPr>
              <a:t>	Joyce Foundation</a:t>
            </a:r>
          </a:p>
          <a:p>
            <a:r>
              <a:rPr lang="en-US" dirty="0" smtClean="0">
                <a:latin typeface="Constantia" pitchFamily="18" charset="0"/>
              </a:rPr>
              <a:t>	Amazon Corporation</a:t>
            </a:r>
          </a:p>
          <a:p>
            <a:r>
              <a:rPr lang="en-US" dirty="0" smtClean="0">
                <a:latin typeface="Constantia" pitchFamily="18" charset="0"/>
              </a:rPr>
              <a:t>	Judy Ford </a:t>
            </a:r>
            <a:r>
              <a:rPr lang="en-US" dirty="0" err="1" smtClean="0">
                <a:latin typeface="Constantia" pitchFamily="18" charset="0"/>
              </a:rPr>
              <a:t>Wason</a:t>
            </a:r>
            <a:r>
              <a:rPr lang="en-US" dirty="0" smtClean="0">
                <a:latin typeface="Constantia" pitchFamily="18" charset="0"/>
              </a:rPr>
              <a:t> Center at Christopher Newport Univ.</a:t>
            </a:r>
          </a:p>
        </p:txBody>
      </p:sp>
      <p:sp>
        <p:nvSpPr>
          <p:cNvPr id="6" name="Title 3"/>
          <p:cNvSpPr txBox="1">
            <a:spLocks/>
          </p:cNvSpPr>
          <p:nvPr/>
        </p:nvSpPr>
        <p:spPr>
          <a:xfrm>
            <a:off x="368209" y="304800"/>
            <a:ext cx="8077200" cy="1198249"/>
          </a:xfrm>
          <a:prstGeom prst="rect">
            <a:avLst/>
          </a:prstGeom>
          <a:solidFill>
            <a:srgbClr val="0070C0"/>
          </a:solidFill>
          <a:ln w="41275">
            <a:solidFill>
              <a:schemeClr val="bg1"/>
            </a:solidFill>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smtClean="0">
                <a:ln>
                  <a:noFill/>
                </a:ln>
                <a:solidFill>
                  <a:schemeClr val="bg1"/>
                </a:solidFill>
                <a:uLnTx/>
                <a:uFillTx/>
                <a:latin typeface="+mj-lt"/>
                <a:ea typeface="ＭＳ Ｐゴシック" charset="-128"/>
                <a:cs typeface="ＭＳ Ｐゴシック" charset="-128"/>
              </a:rPr>
              <a:t>The Public Mapping Project</a:t>
            </a:r>
            <a:br>
              <a:rPr kumimoji="0" lang="en-US" sz="3200" b="0" i="0" u="none" strike="noStrike" kern="1200" cap="none" spc="0" normalizeH="0" baseline="0" noProof="0" dirty="0" smtClean="0">
                <a:ln>
                  <a:noFill/>
                </a:ln>
                <a:solidFill>
                  <a:schemeClr val="bg1"/>
                </a:solidFill>
                <a:uLnTx/>
                <a:uFillTx/>
                <a:latin typeface="+mj-lt"/>
                <a:ea typeface="ＭＳ Ｐゴシック" charset="-128"/>
                <a:cs typeface="ＭＳ Ｐゴシック" charset="-128"/>
              </a:rPr>
            </a:br>
            <a:r>
              <a:rPr kumimoji="0" lang="en-US" sz="3200" b="0" i="0" u="none" strike="noStrike" kern="1200" cap="none" spc="0" normalizeH="0" baseline="0" noProof="0" dirty="0" smtClean="0">
                <a:ln>
                  <a:noFill/>
                </a:ln>
                <a:solidFill>
                  <a:schemeClr val="bg1"/>
                </a:solidFill>
                <a:uLnTx/>
                <a:uFillTx/>
                <a:latin typeface="+mj-lt"/>
                <a:ea typeface="ＭＳ Ｐゴシック" charset="-128"/>
                <a:cs typeface="ＭＳ Ｐゴシック" charset="-128"/>
              </a:rPr>
              <a:t>www.publicmapping.org</a:t>
            </a:r>
          </a:p>
        </p:txBody>
      </p:sp>
      <p:sp>
        <p:nvSpPr>
          <p:cNvPr id="7" name="TextBox 6"/>
          <p:cNvSpPr txBox="1"/>
          <p:nvPr/>
        </p:nvSpPr>
        <p:spPr>
          <a:xfrm>
            <a:off x="762000" y="3505200"/>
            <a:ext cx="3429000" cy="92333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smtClean="0">
                <a:latin typeface="Constantia" pitchFamily="18" charset="0"/>
              </a:rPr>
              <a:t>Michael McDonald	</a:t>
            </a:r>
          </a:p>
          <a:p>
            <a:r>
              <a:rPr lang="en-US" dirty="0" smtClean="0">
                <a:latin typeface="Constantia" pitchFamily="18" charset="0"/>
              </a:rPr>
              <a:t>University of Florida</a:t>
            </a:r>
          </a:p>
          <a:p>
            <a:r>
              <a:rPr lang="en-US" dirty="0" smtClean="0">
                <a:latin typeface="Constantia" pitchFamily="18" charset="0"/>
              </a:rPr>
              <a:t>Brookings Institution</a:t>
            </a:r>
            <a:endParaRPr lang="en-US" dirty="0">
              <a:latin typeface="Constantia" pitchFamily="18" charset="0"/>
            </a:endParaRPr>
          </a:p>
        </p:txBody>
      </p:sp>
      <p:sp>
        <p:nvSpPr>
          <p:cNvPr id="8" name="TextBox 7"/>
          <p:cNvSpPr txBox="1"/>
          <p:nvPr/>
        </p:nvSpPr>
        <p:spPr>
          <a:xfrm>
            <a:off x="4724400" y="3505200"/>
            <a:ext cx="3429000" cy="923330"/>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smtClean="0">
                <a:latin typeface="Constantia" pitchFamily="18" charset="0"/>
              </a:rPr>
              <a:t>Micah Altman	</a:t>
            </a:r>
          </a:p>
          <a:p>
            <a:r>
              <a:rPr lang="en-US" dirty="0" smtClean="0">
                <a:latin typeface="Constantia" pitchFamily="18" charset="0"/>
              </a:rPr>
              <a:t>MIT</a:t>
            </a:r>
          </a:p>
          <a:p>
            <a:r>
              <a:rPr lang="en-US" dirty="0" smtClean="0">
                <a:latin typeface="Constantia" pitchFamily="18" charset="0"/>
              </a:rPr>
              <a:t>Brookings Institution</a:t>
            </a:r>
            <a:endParaRPr lang="en-US" dirty="0">
              <a:latin typeface="Constantia" pitchFamily="18" charset="0"/>
            </a:endParaRPr>
          </a:p>
        </p:txBody>
      </p:sp>
      <p:sp>
        <p:nvSpPr>
          <p:cNvPr id="9" name="TextBox 8"/>
          <p:cNvSpPr txBox="1"/>
          <p:nvPr/>
        </p:nvSpPr>
        <p:spPr>
          <a:xfrm>
            <a:off x="2705100" y="4526280"/>
            <a:ext cx="3429000" cy="646331"/>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smtClean="0">
                <a:latin typeface="Constantia" pitchFamily="18" charset="0"/>
              </a:rPr>
              <a:t>Robert Cheetham</a:t>
            </a:r>
          </a:p>
          <a:p>
            <a:r>
              <a:rPr lang="en-US" dirty="0" err="1" smtClean="0">
                <a:latin typeface="Constantia" pitchFamily="18" charset="0"/>
              </a:rPr>
              <a:t>Azavea</a:t>
            </a:r>
            <a:endParaRPr lang="en-US" dirty="0" smtClean="0">
              <a:latin typeface="Constantia" pitchFamily="18" charset="0"/>
            </a:endParaRPr>
          </a:p>
        </p:txBody>
      </p:sp>
      <p:sp>
        <p:nvSpPr>
          <p:cNvPr id="10" name="TextBox 9"/>
          <p:cNvSpPr txBox="1"/>
          <p:nvPr/>
        </p:nvSpPr>
        <p:spPr>
          <a:xfrm>
            <a:off x="1524000" y="5486400"/>
            <a:ext cx="6172200"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latin typeface="Constantia" pitchFamily="18" charset="0"/>
              </a:rPr>
              <a:t>Awards:</a:t>
            </a:r>
          </a:p>
          <a:p>
            <a:r>
              <a:rPr lang="en-US" dirty="0" smtClean="0">
                <a:latin typeface="Constantia" pitchFamily="18" charset="0"/>
              </a:rPr>
              <a:t>	Strata Innovation Award</a:t>
            </a:r>
          </a:p>
          <a:p>
            <a:r>
              <a:rPr lang="en-US" dirty="0" smtClean="0">
                <a:latin typeface="Constantia" pitchFamily="18" charset="0"/>
              </a:rPr>
              <a:t>	Tides </a:t>
            </a:r>
            <a:r>
              <a:rPr lang="en-US" dirty="0" err="1" smtClean="0">
                <a:latin typeface="Constantia" pitchFamily="18" charset="0"/>
              </a:rPr>
              <a:t>Pizagitti</a:t>
            </a:r>
            <a:r>
              <a:rPr lang="en-US" dirty="0" smtClean="0">
                <a:latin typeface="Constantia" pitchFamily="18" charset="0"/>
              </a:rPr>
              <a:t> Prize</a:t>
            </a:r>
          </a:p>
          <a:p>
            <a:r>
              <a:rPr lang="en-US" dirty="0" smtClean="0">
                <a:latin typeface="Constantia" pitchFamily="18" charset="0"/>
              </a:rPr>
              <a:t>	American Political Science Association </a:t>
            </a:r>
          </a:p>
        </p:txBody>
      </p:sp>
    </p:spTree>
    <p:extLst>
      <p:ext uri="{BB962C8B-B14F-4D97-AF65-F5344CB8AC3E}">
        <p14:creationId xmlns:p14="http://schemas.microsoft.com/office/powerpoint/2010/main" val="3137587798"/>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ustom 2">
      <a:dk1>
        <a:sysClr val="windowText" lastClr="000000"/>
      </a:dk1>
      <a:lt1>
        <a:sysClr val="window" lastClr="FFFFFF"/>
      </a:lt1>
      <a:dk2>
        <a:srgbClr val="646B86"/>
      </a:dk2>
      <a:lt2>
        <a:srgbClr val="C5D1D7"/>
      </a:lt2>
      <a:accent1>
        <a:srgbClr val="D16349"/>
      </a:accent1>
      <a:accent2>
        <a:srgbClr val="76BBFF"/>
      </a:accent2>
      <a:accent3>
        <a:srgbClr val="2976C2"/>
      </a:accent3>
      <a:accent4>
        <a:srgbClr val="3654BA"/>
      </a:accent4>
      <a:accent5>
        <a:srgbClr val="DF7A77"/>
      </a:accent5>
      <a:accent6>
        <a:srgbClr val="D19049"/>
      </a:accent6>
      <a:hlink>
        <a:srgbClr val="00A3D6"/>
      </a:hlink>
      <a:folHlink>
        <a:srgbClr val="694F0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Civic.thmx</Template>
  <TotalTime>2075</TotalTime>
  <Words>715</Words>
  <Application>Microsoft Office PowerPoint</Application>
  <PresentationFormat>On-screen Show (4:3)</PresentationFormat>
  <Paragraphs>110</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ＭＳ Ｐゴシック</vt:lpstr>
      <vt:lpstr>Arial</vt:lpstr>
      <vt:lpstr>Calibri</vt:lpstr>
      <vt:lpstr>Constantia</vt:lpstr>
      <vt:lpstr>Segoe Media Center</vt:lpstr>
      <vt:lpstr>Wingdings</vt:lpstr>
      <vt:lpstr>Wingdings 2</vt:lpstr>
      <vt:lpstr>Wingdings 3</vt:lpstr>
      <vt:lpstr>Civic</vt:lpstr>
      <vt:lpstr>PowerPoint Presentation</vt:lpstr>
      <vt:lpstr>PowerPoint Presentation</vt:lpstr>
      <vt:lpstr>United States Redistricting</vt:lpstr>
      <vt:lpstr>The Legal Criteria</vt:lpstr>
      <vt:lpstr>The Legal Criteria</vt:lpstr>
      <vt:lpstr>All About Redistricting</vt:lpstr>
      <vt:lpstr>Minority Representation</vt:lpstr>
      <vt:lpstr>Minority Representation</vt:lpstr>
      <vt:lpstr>PowerPoint Presentation</vt:lpstr>
      <vt:lpstr>Four Pillars to Public Mapping Success</vt:lpstr>
      <vt:lpstr>Communities of Interest</vt:lpstr>
      <vt:lpstr>Detecting Gerrymandering</vt:lpstr>
      <vt:lpstr>Incumbents</vt:lpstr>
      <vt:lpstr>PowerPoint Presentation</vt:lpstr>
    </vt:vector>
  </TitlesOfParts>
  <Company>The Lubrizol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Dudas</dc:creator>
  <cp:lastModifiedBy>Michael McDonald</cp:lastModifiedBy>
  <cp:revision>61</cp:revision>
  <dcterms:created xsi:type="dcterms:W3CDTF">2016-07-29T16:04:32Z</dcterms:created>
  <dcterms:modified xsi:type="dcterms:W3CDTF">2016-12-09T04:20:30Z</dcterms:modified>
</cp:coreProperties>
</file>